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77" r:id="rId2"/>
    <p:sldId id="267" r:id="rId3"/>
    <p:sldId id="282" r:id="rId4"/>
    <p:sldId id="283" r:id="rId5"/>
    <p:sldId id="284" r:id="rId6"/>
    <p:sldId id="285" r:id="rId7"/>
    <p:sldId id="286" r:id="rId8"/>
    <p:sldId id="287" r:id="rId9"/>
    <p:sldId id="268" r:id="rId10"/>
    <p:sldId id="279" r:id="rId11"/>
    <p:sldId id="288" r:id="rId12"/>
    <p:sldId id="281" r:id="rId13"/>
    <p:sldId id="278" r:id="rId14"/>
    <p:sldId id="280" r:id="rId15"/>
    <p:sldId id="289" r:id="rId16"/>
    <p:sldId id="290" r:id="rId17"/>
    <p:sldId id="291" r:id="rId18"/>
    <p:sldId id="292" r:id="rId19"/>
    <p:sldId id="294" r:id="rId20"/>
    <p:sldId id="29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4" autoAdjust="0"/>
  </p:normalViewPr>
  <p:slideViewPr>
    <p:cSldViewPr snapToGrid="0">
      <p:cViewPr varScale="1">
        <p:scale>
          <a:sx n="67" d="100"/>
          <a:sy n="67" d="100"/>
        </p:scale>
        <p:origin x="644" y="56"/>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5/1/2021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5/1/2021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9872EE9-AF66-483C-961F-59B9F002993E}" type="datetime1">
              <a:rPr lang="en-US" smtClean="0"/>
              <a:pPr/>
              <a:t>5/1/2021</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7BEAFD5-7FA3-40FB-875B-457FB46B25A4}" type="datetime1">
              <a:rPr lang="en-US" smtClean="0"/>
              <a:pPr/>
              <a:t>5/1/2021</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89AD63E2-E931-4653-BB33-A910E07D11B2}" type="datetime1">
              <a:rPr lang="en-US" smtClean="0"/>
              <a:pPr/>
              <a:t>5/1/2021</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C9EA1F43-559A-4B47-A959-EFB6142CA3A9}" type="datetime1">
              <a:rPr lang="en-US" smtClean="0"/>
              <a:pPr/>
              <a:t>5/1/2021</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F1261AED-24AE-4AC7-940D-F7106D2788A3}" type="datetime1">
              <a:rPr lang="en-US" smtClean="0"/>
              <a:pPr/>
              <a:t>5/1/2021</a:t>
            </a:fld>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C425771-5E10-4A19-AB0E-909293152332}" type="datetime1">
              <a:rPr lang="en-US" smtClean="0"/>
              <a:pPr/>
              <a:t>5/1/2021</a:t>
            </a:fld>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606FD5-B03F-45D5-A178-114C548C0032}" type="datetime1">
              <a:rPr lang="en-US" smtClean="0"/>
              <a:pPr/>
              <a:t>5/1/2021</a:t>
            </a:fld>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8B012C0-B102-441D-AA86-2C80DFA84E68}" type="datetime1">
              <a:rPr lang="en-US" smtClean="0"/>
              <a:pPr/>
              <a:t>5/1/2021</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601E0B12-F9DE-47EF-A076-CF602073F1B2}" type="datetime1">
              <a:rPr lang="en-US" smtClean="0"/>
              <a:pPr/>
              <a:t>5/1/2021</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C8B93266-8FB4-430B-8AE3-3A53F50E1A0B}" type="datetime1">
              <a:rPr lang="en-US" smtClean="0"/>
              <a:pPr/>
              <a:t>5/1/2021</a:t>
            </a:fld>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1950" y="247650"/>
            <a:ext cx="10058400" cy="2495550"/>
          </a:xfrm>
        </p:spPr>
        <p:txBody>
          <a:bodyPr>
            <a:normAutofit/>
          </a:bodyPr>
          <a:lstStyle/>
          <a:p>
            <a:r>
              <a:rPr lang="en-US" sz="4800" b="0" dirty="0"/>
              <a:t>FULLY REUSED VLSI ARCHITECTURE OF FM0/MANCHESTER ENCODING USING SOLS TECHNIQUE   FOR   DSRC   APPLICATIONS </a:t>
            </a:r>
            <a:endParaRPr lang="en-US" sz="4800" dirty="0"/>
          </a:p>
        </p:txBody>
      </p:sp>
      <p:sp>
        <p:nvSpPr>
          <p:cNvPr id="3" name="Subtitle 2"/>
          <p:cNvSpPr>
            <a:spLocks noGrp="1"/>
          </p:cNvSpPr>
          <p:nvPr>
            <p:ph type="subTitle" idx="1"/>
          </p:nvPr>
        </p:nvSpPr>
        <p:spPr>
          <a:xfrm>
            <a:off x="1066800" y="3810000"/>
            <a:ext cx="10058400" cy="1916196"/>
          </a:xfrm>
        </p:spPr>
        <p:txBody>
          <a:bodyPr/>
          <a:lstStyle/>
          <a:p>
            <a:pPr algn="r"/>
            <a:r>
              <a:rPr lang="en-US" dirty="0">
                <a:solidFill>
                  <a:schemeClr val="tx1"/>
                </a:solidFill>
              </a:rPr>
              <a:t>N. Preethi 2451-17-735-025</a:t>
            </a:r>
          </a:p>
          <a:p>
            <a:pPr algn="r"/>
            <a:r>
              <a:rPr lang="en-IN" dirty="0">
                <a:solidFill>
                  <a:schemeClr val="tx1"/>
                </a:solidFill>
              </a:rPr>
              <a:t>BVS. Mohan Krishna 2451-17-735-030</a:t>
            </a:r>
          </a:p>
          <a:p>
            <a:pPr algn="r"/>
            <a:r>
              <a:rPr lang="en-IN" dirty="0">
                <a:solidFill>
                  <a:schemeClr val="tx1"/>
                </a:solidFill>
              </a:rPr>
              <a:t>B. Prashansa Evangeline 2451-17-735-055</a:t>
            </a:r>
          </a:p>
          <a:p>
            <a:r>
              <a:rPr lang="en-IN" dirty="0">
                <a:solidFill>
                  <a:schemeClr val="tx1"/>
                </a:solidFill>
              </a:rPr>
              <a:t>                                                                                                                                                                 Guide:</a:t>
            </a:r>
          </a:p>
          <a:p>
            <a:pPr algn="r"/>
            <a:r>
              <a:rPr lang="en-IN" dirty="0">
                <a:solidFill>
                  <a:schemeClr val="tx1"/>
                </a:solidFill>
              </a:rPr>
              <a:t>DR.DRVA SHARAT KUMAR</a:t>
            </a:r>
          </a:p>
          <a:p>
            <a:pPr algn="r"/>
            <a:r>
              <a:rPr lang="en-IN" dirty="0">
                <a:solidFill>
                  <a:schemeClr val="tx1"/>
                </a:solidFill>
              </a:rPr>
              <a:t>Associate Professor</a:t>
            </a:r>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rtl</a:t>
            </a:r>
            <a:r>
              <a:rPr lang="en-IN" dirty="0"/>
              <a:t> schematic of Existing System</a:t>
            </a:r>
          </a:p>
        </p:txBody>
      </p:sp>
      <p:sp>
        <p:nvSpPr>
          <p:cNvPr id="3" name="Content Placeholder 2"/>
          <p:cNvSpPr>
            <a:spLocks noGrp="1"/>
          </p:cNvSpPr>
          <p:nvPr>
            <p:ph idx="1"/>
          </p:nvPr>
        </p:nvSpPr>
        <p:spPr/>
        <p:txBody>
          <a:bodyPr/>
          <a:lstStyle/>
          <a:p>
            <a:endParaRPr lang="en-IN"/>
          </a:p>
        </p:txBody>
      </p:sp>
      <p:pic>
        <p:nvPicPr>
          <p:cNvPr id="4" name="Picture 2" descr="C:\Users\Pawankumar\Pictures\iFun Screenshot\Project\Existing(RTL).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0121" y="1610857"/>
            <a:ext cx="9632197" cy="4291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984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technology schematic of existing model</a:t>
            </a:r>
          </a:p>
        </p:txBody>
      </p:sp>
      <p:sp>
        <p:nvSpPr>
          <p:cNvPr id="3" name="Content Placeholder 2"/>
          <p:cNvSpPr>
            <a:spLocks noGrp="1"/>
          </p:cNvSpPr>
          <p:nvPr>
            <p:ph idx="1"/>
          </p:nvPr>
        </p:nvSpPr>
        <p:spPr/>
        <p:txBody>
          <a:bodyPr/>
          <a:lstStyle/>
          <a:p>
            <a:endParaRPr lang="en-IN"/>
          </a:p>
        </p:txBody>
      </p:sp>
      <p:pic>
        <p:nvPicPr>
          <p:cNvPr id="6146" name="Picture 2" descr="C:\Users\Pawankumar\Pictures\iFun Screenshot\Project\Existing(Technology Schematic).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1511" y="1619574"/>
            <a:ext cx="10151256" cy="4557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1289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behavioural simulation of existing model</a:t>
            </a:r>
          </a:p>
        </p:txBody>
      </p:sp>
      <p:sp>
        <p:nvSpPr>
          <p:cNvPr id="3" name="Content Placeholder 2"/>
          <p:cNvSpPr>
            <a:spLocks noGrp="1"/>
          </p:cNvSpPr>
          <p:nvPr>
            <p:ph idx="1"/>
          </p:nvPr>
        </p:nvSpPr>
        <p:spPr/>
        <p:txBody>
          <a:bodyPr/>
          <a:lstStyle/>
          <a:p>
            <a:endParaRPr lang="en-IN"/>
          </a:p>
        </p:txBody>
      </p:sp>
      <p:pic>
        <p:nvPicPr>
          <p:cNvPr id="1027" name="Picture 3" descr="C:\Users\Pawankumar\Pictures\iFun Screenshot\Project\Existing_outpu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8610" y="1866280"/>
            <a:ext cx="9647695" cy="4145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604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PROPOSED SYSTEM</a:t>
            </a:r>
            <a:endParaRPr lang="en-IN" dirty="0"/>
          </a:p>
        </p:txBody>
      </p:sp>
      <p:pic>
        <p:nvPicPr>
          <p:cNvPr id="4" name="Content Placeholder 3">
            <a:extLst>
              <a:ext uri="{FF2B5EF4-FFF2-40B4-BE49-F238E27FC236}">
                <a16:creationId xmlns:a16="http://schemas.microsoft.com/office/drawing/2014/main" id="{92C5F42E-B431-4725-B3D8-FCA92F6CCB6C}"/>
              </a:ext>
            </a:extLst>
          </p:cNvPr>
          <p:cNvPicPr>
            <a:picLocks noGrp="1"/>
          </p:cNvPicPr>
          <p:nvPr>
            <p:ph idx="1"/>
          </p:nvPr>
        </p:nvPicPr>
        <p:blipFill>
          <a:blip r:embed="rId2"/>
          <a:srcRect/>
          <a:stretch>
            <a:fillRect/>
          </a:stretch>
        </p:blipFill>
        <p:spPr bwMode="auto">
          <a:xfrm>
            <a:off x="923925" y="1739384"/>
            <a:ext cx="5238750" cy="3619499"/>
          </a:xfrm>
          <a:prstGeom prst="rect">
            <a:avLst/>
          </a:prstGeom>
          <a:noFill/>
          <a:ln w="9525">
            <a:noFill/>
            <a:miter lim="800000"/>
            <a:headEnd/>
            <a:tailEnd/>
          </a:ln>
        </p:spPr>
      </p:pic>
      <p:sp>
        <p:nvSpPr>
          <p:cNvPr id="5" name="TextBox 4">
            <a:extLst>
              <a:ext uri="{FF2B5EF4-FFF2-40B4-BE49-F238E27FC236}">
                <a16:creationId xmlns:a16="http://schemas.microsoft.com/office/drawing/2014/main" id="{F226936D-09B3-4B7E-A43E-4213BA555BA4}"/>
              </a:ext>
            </a:extLst>
          </p:cNvPr>
          <p:cNvSpPr txBox="1"/>
          <p:nvPr/>
        </p:nvSpPr>
        <p:spPr>
          <a:xfrm>
            <a:off x="6162675" y="1806059"/>
            <a:ext cx="5695950" cy="3077766"/>
          </a:xfrm>
          <a:prstGeom prst="rect">
            <a:avLst/>
          </a:prstGeom>
          <a:noFill/>
        </p:spPr>
        <p:txBody>
          <a:bodyPr wrap="square">
            <a:spAutoFit/>
          </a:bodyPr>
          <a:lstStyle/>
          <a:p>
            <a:r>
              <a:rPr lang="en-US" sz="2000" dirty="0">
                <a:solidFill>
                  <a:schemeClr val="tx2">
                    <a:lumMod val="95000"/>
                    <a:lumOff val="5000"/>
                  </a:schemeClr>
                </a:solidFill>
              </a:rPr>
              <a:t>Similarity Oriented Logic Simplification (SOLS) technique </a:t>
            </a:r>
          </a:p>
          <a:p>
            <a:pPr marL="285750" indent="-285750">
              <a:buFont typeface="Courier New" panose="02070309020205020404" pitchFamily="49" charset="0"/>
              <a:buChar char="o"/>
            </a:pPr>
            <a:r>
              <a:rPr lang="en-US" sz="2000" dirty="0">
                <a:solidFill>
                  <a:schemeClr val="tx2">
                    <a:lumMod val="95000"/>
                    <a:lumOff val="5000"/>
                  </a:schemeClr>
                </a:solidFill>
                <a:effectLst/>
                <a:latin typeface="Times New Roman" panose="02020603050405020304" pitchFamily="18" charset="0"/>
                <a:ea typeface="Times New Roman" panose="02020603050405020304" pitchFamily="18" charset="0"/>
              </a:rPr>
              <a:t>Area-Compact Retiming</a:t>
            </a:r>
          </a:p>
          <a:p>
            <a:pPr marL="285750" indent="-285750">
              <a:buFont typeface="Courier New" panose="02070309020205020404" pitchFamily="49" charset="0"/>
              <a:buChar char="o"/>
            </a:pPr>
            <a:r>
              <a:rPr lang="en-US" sz="2000" dirty="0">
                <a:solidFill>
                  <a:schemeClr val="tx2">
                    <a:lumMod val="95000"/>
                    <a:lumOff val="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Balance Logic-Operation Sharing</a:t>
            </a:r>
          </a:p>
          <a:p>
            <a:endParaRPr lang="en-US" sz="2000" dirty="0">
              <a:solidFill>
                <a:schemeClr val="tx2">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r>
              <a:rPr lang="en-US" sz="2000" dirty="0">
                <a:solidFill>
                  <a:schemeClr val="tx2">
                    <a:lumMod val="95000"/>
                    <a:lumOff val="5000"/>
                  </a:schemeClr>
                </a:solidFill>
                <a:latin typeface="Times New Roman" panose="02020603050405020304" pitchFamily="18" charset="0"/>
                <a:ea typeface="Times New Roman" panose="02020603050405020304" pitchFamily="18" charset="0"/>
              </a:rPr>
              <a:t>M</a:t>
            </a:r>
            <a:r>
              <a:rPr lang="en-US" sz="2000" dirty="0">
                <a:solidFill>
                  <a:schemeClr val="tx2">
                    <a:lumMod val="95000"/>
                    <a:lumOff val="5000"/>
                  </a:schemeClr>
                </a:solidFill>
                <a:effectLst/>
                <a:latin typeface="Times New Roman" panose="02020603050405020304" pitchFamily="18" charset="0"/>
                <a:ea typeface="Times New Roman" panose="02020603050405020304" pitchFamily="18" charset="0"/>
              </a:rPr>
              <a:t>erges architecture together and synchronize the operation</a:t>
            </a:r>
            <a:endParaRPr lang="en-IN" sz="2000" dirty="0">
              <a:solidFill>
                <a:schemeClr val="tx2">
                  <a:lumMod val="95000"/>
                  <a:lumOff val="5000"/>
                </a:schemeClr>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solidFill>
                <a:schemeClr val="tx2">
                  <a:lumMod val="85000"/>
                  <a:lumOff val="15000"/>
                </a:schemeClr>
              </a:solidFill>
            </a:endParaRPr>
          </a:p>
          <a:p>
            <a:endParaRPr lang="en-US" dirty="0">
              <a:solidFill>
                <a:schemeClr val="tx2">
                  <a:lumMod val="85000"/>
                  <a:lumOff val="15000"/>
                </a:schemeClr>
              </a:solidFill>
            </a:endParaRPr>
          </a:p>
          <a:p>
            <a:endParaRPr lang="en-IN" dirty="0"/>
          </a:p>
        </p:txBody>
      </p:sp>
    </p:spTree>
    <p:extLst>
      <p:ext uri="{BB962C8B-B14F-4D97-AF65-F5344CB8AC3E}">
        <p14:creationId xmlns:p14="http://schemas.microsoft.com/office/powerpoint/2010/main" val="2754612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rtl</a:t>
            </a:r>
            <a:r>
              <a:rPr lang="en-IN" dirty="0"/>
              <a:t> schematic of proposed system</a:t>
            </a:r>
          </a:p>
        </p:txBody>
      </p:sp>
      <p:sp>
        <p:nvSpPr>
          <p:cNvPr id="3" name="Content Placeholder 2"/>
          <p:cNvSpPr>
            <a:spLocks noGrp="1"/>
          </p:cNvSpPr>
          <p:nvPr>
            <p:ph idx="1"/>
          </p:nvPr>
        </p:nvSpPr>
        <p:spPr/>
        <p:txBody>
          <a:bodyPr/>
          <a:lstStyle/>
          <a:p>
            <a:endParaRPr lang="en-IN"/>
          </a:p>
        </p:txBody>
      </p:sp>
      <p:pic>
        <p:nvPicPr>
          <p:cNvPr id="7170" name="Picture 2" descr="C:\Users\Pawankumar\Pictures\iFun Screenshot\Project\Proposed(RT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4366" y="1746278"/>
            <a:ext cx="9810427" cy="446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312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technology schematic of proposed model</a:t>
            </a:r>
          </a:p>
        </p:txBody>
      </p:sp>
      <p:sp>
        <p:nvSpPr>
          <p:cNvPr id="3" name="Content Placeholder 2"/>
          <p:cNvSpPr>
            <a:spLocks noGrp="1"/>
          </p:cNvSpPr>
          <p:nvPr>
            <p:ph idx="1"/>
          </p:nvPr>
        </p:nvSpPr>
        <p:spPr/>
        <p:txBody>
          <a:bodyPr/>
          <a:lstStyle/>
          <a:p>
            <a:endParaRPr lang="en-IN"/>
          </a:p>
        </p:txBody>
      </p:sp>
      <p:pic>
        <p:nvPicPr>
          <p:cNvPr id="8194" name="Picture 2" descr="C:\Users\Pawankumar\Pictures\iFun Screenshot\Project\Proposed(Technology Schemati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5621" y="1636874"/>
            <a:ext cx="9957660" cy="4554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236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behavioural simulation of proposed model</a:t>
            </a:r>
          </a:p>
        </p:txBody>
      </p:sp>
      <p:sp>
        <p:nvSpPr>
          <p:cNvPr id="3" name="Content Placeholder 2"/>
          <p:cNvSpPr>
            <a:spLocks noGrp="1"/>
          </p:cNvSpPr>
          <p:nvPr>
            <p:ph idx="1"/>
          </p:nvPr>
        </p:nvSpPr>
        <p:spPr/>
        <p:txBody>
          <a:bodyPr/>
          <a:lstStyle/>
          <a:p>
            <a:endParaRPr lang="en-IN" dirty="0"/>
          </a:p>
        </p:txBody>
      </p:sp>
      <p:pic>
        <p:nvPicPr>
          <p:cNvPr id="9218" name="Picture 2" descr="C:\Users\Pawankumar\Pictures\iFun Screenshot\Project\Proposed_outpu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3112" y="1698435"/>
            <a:ext cx="9725186" cy="4533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9534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Utilization Comparison</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126857408"/>
              </p:ext>
            </p:extLst>
          </p:nvPr>
        </p:nvGraphicFramePr>
        <p:xfrm>
          <a:off x="1295400" y="1828800"/>
          <a:ext cx="9601200" cy="2595880"/>
        </p:xfrm>
        <a:graphic>
          <a:graphicData uri="http://schemas.openxmlformats.org/drawingml/2006/table">
            <a:tbl>
              <a:tblPr firstRow="1" bandRow="1">
                <a:tableStyleId>{B301B821-A1FF-4177-AEE7-76D212191A09}</a:tableStyleId>
              </a:tblPr>
              <a:tblGrid>
                <a:gridCol w="3200400">
                  <a:extLst>
                    <a:ext uri="{9D8B030D-6E8A-4147-A177-3AD203B41FA5}">
                      <a16:colId xmlns:a16="http://schemas.microsoft.com/office/drawing/2014/main" val="20000"/>
                    </a:ext>
                  </a:extLst>
                </a:gridCol>
                <a:gridCol w="3200400">
                  <a:extLst>
                    <a:ext uri="{9D8B030D-6E8A-4147-A177-3AD203B41FA5}">
                      <a16:colId xmlns:a16="http://schemas.microsoft.com/office/drawing/2014/main" val="20001"/>
                    </a:ext>
                  </a:extLst>
                </a:gridCol>
                <a:gridCol w="3200400">
                  <a:extLst>
                    <a:ext uri="{9D8B030D-6E8A-4147-A177-3AD203B41FA5}">
                      <a16:colId xmlns:a16="http://schemas.microsoft.com/office/drawing/2014/main" val="20002"/>
                    </a:ext>
                  </a:extLst>
                </a:gridCol>
              </a:tblGrid>
              <a:tr h="370840">
                <a:tc>
                  <a:txBody>
                    <a:bodyPr/>
                    <a:lstStyle/>
                    <a:p>
                      <a:endParaRPr lang="en-IN" dirty="0"/>
                    </a:p>
                  </a:txBody>
                  <a:tcPr/>
                </a:tc>
                <a:tc>
                  <a:txBody>
                    <a:bodyPr/>
                    <a:lstStyle/>
                    <a:p>
                      <a:r>
                        <a:rPr lang="en-IN" dirty="0"/>
                        <a:t>Existed</a:t>
                      </a:r>
                    </a:p>
                  </a:txBody>
                  <a:tcPr/>
                </a:tc>
                <a:tc>
                  <a:txBody>
                    <a:bodyPr/>
                    <a:lstStyle/>
                    <a:p>
                      <a:r>
                        <a:rPr lang="en-IN" dirty="0"/>
                        <a:t>Proposed</a:t>
                      </a:r>
                    </a:p>
                  </a:txBody>
                  <a:tcPr/>
                </a:tc>
                <a:extLst>
                  <a:ext uri="{0D108BD9-81ED-4DB2-BD59-A6C34878D82A}">
                    <a16:rowId xmlns:a16="http://schemas.microsoft.com/office/drawing/2014/main" val="10000"/>
                  </a:ext>
                </a:extLst>
              </a:tr>
              <a:tr h="370840">
                <a:tc>
                  <a:txBody>
                    <a:bodyPr/>
                    <a:lstStyle/>
                    <a:p>
                      <a:r>
                        <a:rPr lang="en-IN" dirty="0"/>
                        <a:t>Number of Slices: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2  out of    960     0%  </a:t>
                      </a:r>
                    </a:p>
                  </a:txBody>
                  <a:tcPr/>
                </a:tc>
                <a:tc>
                  <a:txBody>
                    <a:bodyPr/>
                    <a:lstStyle/>
                    <a:p>
                      <a:r>
                        <a:rPr lang="en-IN" dirty="0"/>
                        <a:t>1  out of    960     0%</a:t>
                      </a:r>
                    </a:p>
                  </a:txBody>
                  <a:tcPr/>
                </a:tc>
                <a:extLst>
                  <a:ext uri="{0D108BD9-81ED-4DB2-BD59-A6C34878D82A}">
                    <a16:rowId xmlns:a16="http://schemas.microsoft.com/office/drawing/2014/main" val="10001"/>
                  </a:ext>
                </a:extLst>
              </a:tr>
              <a:tr h="370840">
                <a:tc>
                  <a:txBody>
                    <a:bodyPr/>
                    <a:lstStyle/>
                    <a:p>
                      <a:r>
                        <a:rPr lang="en-IN" dirty="0"/>
                        <a:t>Number of Slice Flip Flops: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2  out of   1920     0%  </a:t>
                      </a:r>
                    </a:p>
                  </a:txBody>
                  <a:tcPr/>
                </a:tc>
                <a:tc>
                  <a:txBody>
                    <a:bodyPr/>
                    <a:lstStyle/>
                    <a:p>
                      <a:r>
                        <a:rPr lang="en-IN" dirty="0"/>
                        <a:t>1  out of   1920     0%</a:t>
                      </a:r>
                    </a:p>
                  </a:txBody>
                  <a:tcPr/>
                </a:tc>
                <a:extLst>
                  <a:ext uri="{0D108BD9-81ED-4DB2-BD59-A6C34878D82A}">
                    <a16:rowId xmlns:a16="http://schemas.microsoft.com/office/drawing/2014/main" val="10002"/>
                  </a:ext>
                </a:extLst>
              </a:tr>
              <a:tr h="370840">
                <a:tc>
                  <a:txBody>
                    <a:bodyPr/>
                    <a:lstStyle/>
                    <a:p>
                      <a:r>
                        <a:rPr lang="en-IN" dirty="0"/>
                        <a:t>Number of 4 input LUTs:</a:t>
                      </a:r>
                    </a:p>
                  </a:txBody>
                  <a:tcPr/>
                </a:tc>
                <a:tc>
                  <a:txBody>
                    <a:bodyPr/>
                    <a:lstStyle/>
                    <a:p>
                      <a:r>
                        <a:rPr lang="en-IN" dirty="0"/>
                        <a:t>3  out of   1920     0% </a:t>
                      </a:r>
                    </a:p>
                  </a:txBody>
                  <a:tcPr/>
                </a:tc>
                <a:tc>
                  <a:txBody>
                    <a:bodyPr/>
                    <a:lstStyle/>
                    <a:p>
                      <a:r>
                        <a:rPr lang="en-IN" dirty="0"/>
                        <a:t>1  out of   1920     0%</a:t>
                      </a:r>
                    </a:p>
                  </a:txBody>
                  <a:tcPr/>
                </a:tc>
                <a:extLst>
                  <a:ext uri="{0D108BD9-81ED-4DB2-BD59-A6C34878D82A}">
                    <a16:rowId xmlns:a16="http://schemas.microsoft.com/office/drawing/2014/main" val="10003"/>
                  </a:ext>
                </a:extLst>
              </a:tr>
              <a:tr h="370840">
                <a:tc>
                  <a:txBody>
                    <a:bodyPr/>
                    <a:lstStyle/>
                    <a:p>
                      <a:r>
                        <a:rPr lang="en-IN" dirty="0"/>
                        <a:t>Number of IOs:                           </a:t>
                      </a:r>
                    </a:p>
                  </a:txBody>
                  <a:tcPr/>
                </a:tc>
                <a:tc>
                  <a:txBody>
                    <a:bodyPr/>
                    <a:lstStyle/>
                    <a:p>
                      <a:r>
                        <a:rPr lang="en-IN" dirty="0"/>
                        <a:t>3</a:t>
                      </a:r>
                    </a:p>
                  </a:txBody>
                  <a:tcPr/>
                </a:tc>
                <a:tc>
                  <a:txBody>
                    <a:bodyPr/>
                    <a:lstStyle/>
                    <a:p>
                      <a:r>
                        <a:rPr lang="en-IN" dirty="0"/>
                        <a:t>5</a:t>
                      </a:r>
                    </a:p>
                  </a:txBody>
                  <a:tcPr/>
                </a:tc>
                <a:extLst>
                  <a:ext uri="{0D108BD9-81ED-4DB2-BD59-A6C34878D82A}">
                    <a16:rowId xmlns:a16="http://schemas.microsoft.com/office/drawing/2014/main" val="10004"/>
                  </a:ext>
                </a:extLst>
              </a:tr>
              <a:tr h="370840">
                <a:tc>
                  <a:txBody>
                    <a:bodyPr/>
                    <a:lstStyle/>
                    <a:p>
                      <a:r>
                        <a:rPr lang="en-IN" dirty="0"/>
                        <a:t>Number of bonded IOBs: </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3  out of     66     4%  </a:t>
                      </a:r>
                    </a:p>
                  </a:txBody>
                  <a:tcPr/>
                </a:tc>
                <a:tc>
                  <a:txBody>
                    <a:bodyPr/>
                    <a:lstStyle/>
                    <a:p>
                      <a:r>
                        <a:rPr lang="en-IN" dirty="0"/>
                        <a:t>5  out of     66     7% </a:t>
                      </a:r>
                    </a:p>
                  </a:txBody>
                  <a:tcPr/>
                </a:tc>
                <a:extLst>
                  <a:ext uri="{0D108BD9-81ED-4DB2-BD59-A6C34878D82A}">
                    <a16:rowId xmlns:a16="http://schemas.microsoft.com/office/drawing/2014/main" val="10005"/>
                  </a:ext>
                </a:extLst>
              </a:tr>
              <a:tr h="370840">
                <a:tc>
                  <a:txBody>
                    <a:bodyPr/>
                    <a:lstStyle/>
                    <a:p>
                      <a:r>
                        <a:rPr lang="en-IN" dirty="0"/>
                        <a:t>Number of GCLKs: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1  out of     24     4% </a:t>
                      </a:r>
                    </a:p>
                  </a:txBody>
                  <a:tcPr/>
                </a:tc>
                <a:tc>
                  <a:txBody>
                    <a:bodyPr/>
                    <a:lstStyle/>
                    <a:p>
                      <a:r>
                        <a:rPr lang="en-IN" dirty="0"/>
                        <a:t>1  out of     24     4%</a:t>
                      </a: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919337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Timing constraint comparisons</a:t>
            </a:r>
          </a:p>
        </p:txBody>
      </p:sp>
      <p:sp>
        <p:nvSpPr>
          <p:cNvPr id="3" name="Content Placeholder 2"/>
          <p:cNvSpPr>
            <a:spLocks noGrp="1"/>
          </p:cNvSpPr>
          <p:nvPr>
            <p:ph sz="half" idx="1"/>
          </p:nvPr>
        </p:nvSpPr>
        <p:spPr>
          <a:xfrm>
            <a:off x="981075" y="1695451"/>
            <a:ext cx="5038725" cy="4248150"/>
          </a:xfrm>
        </p:spPr>
        <p:txBody>
          <a:bodyPr/>
          <a:lstStyle/>
          <a:p>
            <a:r>
              <a:rPr lang="en-IN" dirty="0"/>
              <a:t>Existing model		</a:t>
            </a:r>
          </a:p>
        </p:txBody>
      </p:sp>
      <p:sp>
        <p:nvSpPr>
          <p:cNvPr id="4" name="Content Placeholder 3"/>
          <p:cNvSpPr>
            <a:spLocks noGrp="1"/>
          </p:cNvSpPr>
          <p:nvPr>
            <p:ph sz="half" idx="2"/>
          </p:nvPr>
        </p:nvSpPr>
        <p:spPr/>
        <p:txBody>
          <a:bodyPr/>
          <a:lstStyle/>
          <a:p>
            <a:r>
              <a:rPr lang="en-IN" dirty="0"/>
              <a:t>Proposed Model</a:t>
            </a:r>
          </a:p>
        </p:txBody>
      </p:sp>
      <p:pic>
        <p:nvPicPr>
          <p:cNvPr id="10242" name="Picture 2" descr="C:\Users\Pawankumar\Pictures\Screenshots\Screenshot (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8071" y="2238375"/>
            <a:ext cx="4623602" cy="3865971"/>
          </a:xfrm>
          <a:prstGeom prst="rect">
            <a:avLst/>
          </a:prstGeom>
          <a:noFill/>
          <a:extLst>
            <a:ext uri="{909E8E84-426E-40DD-AFC4-6F175D3DCCD1}">
              <a14:hiddenFill xmlns:a14="http://schemas.microsoft.com/office/drawing/2010/main">
                <a:solidFill>
                  <a:srgbClr val="FFFFFF"/>
                </a:solidFill>
              </a14:hiddenFill>
            </a:ext>
          </a:extLst>
        </p:spPr>
      </p:pic>
      <p:pic>
        <p:nvPicPr>
          <p:cNvPr id="10243" name="Picture 3" descr="C:\Users\Pawankumar\Pictures\Screenshots\Screenshot (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2891" y="2256440"/>
            <a:ext cx="4623602" cy="3865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0883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8E1FF-7E46-4E97-A31B-780C430A0EF5}"/>
              </a:ext>
            </a:extLst>
          </p:cNvPr>
          <p:cNvSpPr>
            <a:spLocks noGrp="1"/>
          </p:cNvSpPr>
          <p:nvPr>
            <p:ph type="title"/>
          </p:nvPr>
        </p:nvSpPr>
        <p:spPr>
          <a:xfrm>
            <a:off x="1295400" y="333375"/>
            <a:ext cx="9601200" cy="1143000"/>
          </a:xfrm>
        </p:spPr>
        <p:txBody>
          <a:bodyPr/>
          <a:lstStyle/>
          <a:p>
            <a:r>
              <a:rPr lang="en-IN" dirty="0"/>
              <a:t>REFERENCES</a:t>
            </a:r>
          </a:p>
        </p:txBody>
      </p:sp>
      <p:sp>
        <p:nvSpPr>
          <p:cNvPr id="3" name="Content Placeholder 2">
            <a:extLst>
              <a:ext uri="{FF2B5EF4-FFF2-40B4-BE49-F238E27FC236}">
                <a16:creationId xmlns:a16="http://schemas.microsoft.com/office/drawing/2014/main" id="{FAA46CE5-43A9-48E4-95E8-895ACC7913BB}"/>
              </a:ext>
            </a:extLst>
          </p:cNvPr>
          <p:cNvSpPr>
            <a:spLocks noGrp="1"/>
          </p:cNvSpPr>
          <p:nvPr>
            <p:ph sz="half" idx="1"/>
          </p:nvPr>
        </p:nvSpPr>
        <p:spPr>
          <a:xfrm>
            <a:off x="1295399" y="1714500"/>
            <a:ext cx="9601200" cy="4371975"/>
          </a:xfrm>
        </p:spPr>
        <p:txBody>
          <a:bodyPr>
            <a:noAutofit/>
          </a:bodyPr>
          <a:lstStyle/>
          <a:p>
            <a:r>
              <a:rPr lang="en-US" sz="1800" dirty="0">
                <a:solidFill>
                  <a:srgbClr val="000000"/>
                </a:solidFill>
                <a:effectLst/>
                <a:ea typeface="Times New Roman" panose="02020603050405020304" pitchFamily="18" charset="0"/>
              </a:rPr>
              <a:t>Yu-</a:t>
            </a:r>
            <a:r>
              <a:rPr lang="en-US" sz="1800" dirty="0" err="1">
                <a:solidFill>
                  <a:srgbClr val="000000"/>
                </a:solidFill>
                <a:effectLst/>
                <a:ea typeface="Times New Roman" panose="02020603050405020304" pitchFamily="18" charset="0"/>
              </a:rPr>
              <a:t>Hsuan</a:t>
            </a:r>
            <a:r>
              <a:rPr lang="en-US" sz="1800" dirty="0">
                <a:solidFill>
                  <a:srgbClr val="000000"/>
                </a:solidFill>
                <a:effectLst/>
                <a:ea typeface="Times New Roman" panose="02020603050405020304" pitchFamily="18" charset="0"/>
              </a:rPr>
              <a:t> Lee and Cheng-Wei-Pan ”Fully reused VLSI architecture of FM0/Manchester encoding using sols technique for DSRC applications” in IEEE transactions on Very Large Scale Integration (VLSI) systems VOL 23, No.1, January 2015</a:t>
            </a:r>
          </a:p>
          <a:p>
            <a:r>
              <a:rPr lang="en-US" sz="1800" dirty="0">
                <a:solidFill>
                  <a:srgbClr val="000000"/>
                </a:solidFill>
                <a:effectLst/>
                <a:ea typeface="Times New Roman" panose="02020603050405020304" pitchFamily="18" charset="0"/>
              </a:rPr>
              <a:t>F. Ahmed-Zaid, F. Bai, S. Bai, C. Basnayake, B. </a:t>
            </a:r>
            <a:r>
              <a:rPr lang="en-US" sz="1800" dirty="0" err="1">
                <a:solidFill>
                  <a:srgbClr val="000000"/>
                </a:solidFill>
                <a:effectLst/>
                <a:ea typeface="Times New Roman" panose="02020603050405020304" pitchFamily="18" charset="0"/>
              </a:rPr>
              <a:t>Bellur</a:t>
            </a:r>
            <a:r>
              <a:rPr lang="en-US" sz="1800" dirty="0">
                <a:solidFill>
                  <a:srgbClr val="000000"/>
                </a:solidFill>
                <a:effectLst/>
                <a:ea typeface="Times New Roman" panose="02020603050405020304" pitchFamily="18" charset="0"/>
              </a:rPr>
              <a:t>, S. </a:t>
            </a:r>
            <a:r>
              <a:rPr lang="en-US" sz="1800" dirty="0" err="1">
                <a:solidFill>
                  <a:srgbClr val="000000"/>
                </a:solidFill>
                <a:effectLst/>
                <a:ea typeface="Times New Roman" panose="02020603050405020304" pitchFamily="18" charset="0"/>
              </a:rPr>
              <a:t>Brovold</a:t>
            </a:r>
            <a:r>
              <a:rPr lang="en-US" sz="1800" dirty="0">
                <a:solidFill>
                  <a:srgbClr val="000000"/>
                </a:solidFill>
                <a:effectLst/>
                <a:ea typeface="Times New Roman" panose="02020603050405020304" pitchFamily="18" charset="0"/>
              </a:rPr>
              <a:t>, </a:t>
            </a:r>
            <a:r>
              <a:rPr lang="en-US" sz="1800" i="1" dirty="0">
                <a:solidFill>
                  <a:srgbClr val="000000"/>
                </a:solidFill>
                <a:effectLst/>
                <a:ea typeface="Times New Roman" panose="02020603050405020304" pitchFamily="18" charset="0"/>
              </a:rPr>
              <a:t>et al.</a:t>
            </a:r>
            <a:r>
              <a:rPr lang="en-US" sz="1800" dirty="0">
                <a:solidFill>
                  <a:srgbClr val="000000"/>
                </a:solidFill>
                <a:effectLst/>
                <a:ea typeface="Times New Roman" panose="02020603050405020304" pitchFamily="18" charset="0"/>
              </a:rPr>
              <a:t>, “Vehicle safety communications—Applications (VSC-A) final report,” U.S. Dept. Trans., Nat. Highway Traffic Safety Admin., Washington, DC, USA, Rep. DOT HS 810 591, Sep. 2011</a:t>
            </a:r>
            <a:endParaRPr lang="en-US" sz="1800" dirty="0">
              <a:solidFill>
                <a:srgbClr val="000000"/>
              </a:solidFill>
              <a:ea typeface="Times New Roman" panose="02020603050405020304" pitchFamily="18" charset="0"/>
            </a:endParaRPr>
          </a:p>
          <a:p>
            <a:r>
              <a:rPr lang="en-US" sz="1800" dirty="0">
                <a:solidFill>
                  <a:srgbClr val="000000"/>
                </a:solidFill>
                <a:effectLst/>
                <a:ea typeface="Times New Roman" panose="02020603050405020304" pitchFamily="18" charset="0"/>
              </a:rPr>
              <a:t>J. B. Kenney, “Dedicated short-range communications (DSRC) standards in the United States,” </a:t>
            </a:r>
            <a:r>
              <a:rPr lang="en-US" sz="1800" i="1" dirty="0">
                <a:solidFill>
                  <a:srgbClr val="000000"/>
                </a:solidFill>
                <a:effectLst/>
                <a:ea typeface="Times New Roman" panose="02020603050405020304" pitchFamily="18" charset="0"/>
              </a:rPr>
              <a:t>Proc. IEEE</a:t>
            </a:r>
            <a:r>
              <a:rPr lang="en-US" sz="1800" dirty="0">
                <a:solidFill>
                  <a:srgbClr val="000000"/>
                </a:solidFill>
                <a:effectLst/>
                <a:ea typeface="Times New Roman" panose="02020603050405020304" pitchFamily="18" charset="0"/>
              </a:rPr>
              <a:t>, vol. 99, no. 7, pp. 1162–1182, Jul. 2011</a:t>
            </a:r>
          </a:p>
          <a:p>
            <a:r>
              <a:rPr lang="en-US" sz="1800" dirty="0">
                <a:solidFill>
                  <a:srgbClr val="000000"/>
                </a:solidFill>
                <a:effectLst/>
                <a:ea typeface="Times New Roman" panose="02020603050405020304" pitchFamily="18" charset="0"/>
              </a:rPr>
              <a:t>J. Daniel, V. </a:t>
            </a:r>
            <a:r>
              <a:rPr lang="en-US" sz="1800" dirty="0" err="1">
                <a:solidFill>
                  <a:srgbClr val="000000"/>
                </a:solidFill>
                <a:effectLst/>
                <a:ea typeface="Times New Roman" panose="02020603050405020304" pitchFamily="18" charset="0"/>
              </a:rPr>
              <a:t>Taliwal</a:t>
            </a:r>
            <a:r>
              <a:rPr lang="en-US" sz="1800" dirty="0">
                <a:solidFill>
                  <a:srgbClr val="000000"/>
                </a:solidFill>
                <a:effectLst/>
                <a:ea typeface="Times New Roman" panose="02020603050405020304" pitchFamily="18" charset="0"/>
              </a:rPr>
              <a:t>, A. Meier, W. Holfelder, and R. </a:t>
            </a:r>
            <a:r>
              <a:rPr lang="en-US" sz="1800" dirty="0" err="1">
                <a:solidFill>
                  <a:srgbClr val="000000"/>
                </a:solidFill>
                <a:effectLst/>
                <a:ea typeface="Times New Roman" panose="02020603050405020304" pitchFamily="18" charset="0"/>
              </a:rPr>
              <a:t>Herrtwich</a:t>
            </a:r>
            <a:r>
              <a:rPr lang="en-US" sz="1800" dirty="0">
                <a:solidFill>
                  <a:srgbClr val="000000"/>
                </a:solidFill>
                <a:effectLst/>
                <a:ea typeface="Times New Roman" panose="02020603050405020304" pitchFamily="18" charset="0"/>
              </a:rPr>
              <a:t>, “Design of 5.9 GHz DSRC-based vehicular safety communication ,”</a:t>
            </a:r>
            <a:r>
              <a:rPr lang="en-US" sz="1800" i="1" dirty="0">
                <a:solidFill>
                  <a:srgbClr val="000000"/>
                </a:solidFill>
                <a:effectLst/>
                <a:ea typeface="Times New Roman" panose="02020603050405020304" pitchFamily="18" charset="0"/>
              </a:rPr>
              <a:t>IEEE Wireless </a:t>
            </a:r>
            <a:r>
              <a:rPr lang="en-US" sz="1800" i="1" dirty="0" err="1">
                <a:solidFill>
                  <a:srgbClr val="000000"/>
                </a:solidFill>
                <a:effectLst/>
                <a:ea typeface="Times New Roman" panose="02020603050405020304" pitchFamily="18" charset="0"/>
              </a:rPr>
              <a:t>Commun</a:t>
            </a:r>
            <a:r>
              <a:rPr lang="en-US" sz="1800" i="1" dirty="0">
                <a:solidFill>
                  <a:srgbClr val="000000"/>
                </a:solidFill>
                <a:effectLst/>
                <a:ea typeface="Times New Roman" panose="02020603050405020304" pitchFamily="18" charset="0"/>
              </a:rPr>
              <a:t>. Mag.</a:t>
            </a:r>
            <a:r>
              <a:rPr lang="en-US" sz="1800" dirty="0">
                <a:solidFill>
                  <a:srgbClr val="000000"/>
                </a:solidFill>
                <a:effectLst/>
                <a:ea typeface="Times New Roman" panose="02020603050405020304" pitchFamily="18" charset="0"/>
              </a:rPr>
              <a:t>, vol. 13, no. 5, pp. 36–43, Oct. 2006</a:t>
            </a:r>
          </a:p>
          <a:p>
            <a:r>
              <a:rPr lang="en-US" sz="1800" dirty="0">
                <a:solidFill>
                  <a:srgbClr val="000000"/>
                </a:solidFill>
                <a:effectLst/>
                <a:ea typeface="Times New Roman" panose="02020603050405020304" pitchFamily="18" charset="0"/>
              </a:rPr>
              <a:t>] P. </a:t>
            </a:r>
            <a:r>
              <a:rPr lang="en-US" sz="1800" dirty="0" err="1">
                <a:solidFill>
                  <a:srgbClr val="000000"/>
                </a:solidFill>
                <a:effectLst/>
                <a:ea typeface="Times New Roman" panose="02020603050405020304" pitchFamily="18" charset="0"/>
              </a:rPr>
              <a:t>Benabes</a:t>
            </a:r>
            <a:r>
              <a:rPr lang="en-US" sz="1800" dirty="0">
                <a:solidFill>
                  <a:srgbClr val="000000"/>
                </a:solidFill>
                <a:effectLst/>
                <a:ea typeface="Times New Roman" panose="02020603050405020304" pitchFamily="18" charset="0"/>
              </a:rPr>
              <a:t>, A. Gauthier, and J. </a:t>
            </a:r>
            <a:r>
              <a:rPr lang="en-US" sz="1800" dirty="0" err="1">
                <a:solidFill>
                  <a:srgbClr val="000000"/>
                </a:solidFill>
                <a:effectLst/>
                <a:ea typeface="Times New Roman" panose="02020603050405020304" pitchFamily="18" charset="0"/>
              </a:rPr>
              <a:t>Oksman</a:t>
            </a:r>
            <a:r>
              <a:rPr lang="en-US" sz="1800" dirty="0">
                <a:solidFill>
                  <a:srgbClr val="000000"/>
                </a:solidFill>
                <a:effectLst/>
                <a:ea typeface="Times New Roman" panose="02020603050405020304" pitchFamily="18" charset="0"/>
              </a:rPr>
              <a:t>, “A Manchester code generator running at 1 GHz,” in </a:t>
            </a:r>
            <a:r>
              <a:rPr lang="en-US" sz="1800" i="1" dirty="0">
                <a:solidFill>
                  <a:srgbClr val="000000"/>
                </a:solidFill>
                <a:effectLst/>
                <a:ea typeface="Times New Roman" panose="02020603050405020304" pitchFamily="18" charset="0"/>
              </a:rPr>
              <a:t>Proc. IEEE, Int. Conf. Electron., Circuits Syst.</a:t>
            </a:r>
            <a:r>
              <a:rPr lang="en-US" sz="1800" dirty="0">
                <a:solidFill>
                  <a:srgbClr val="000000"/>
                </a:solidFill>
                <a:effectLst/>
                <a:ea typeface="Times New Roman" panose="02020603050405020304" pitchFamily="18" charset="0"/>
              </a:rPr>
              <a:t>, vol. 3. Dec. 2003, pp. 1156–1159</a:t>
            </a:r>
            <a:endParaRPr lang="en-IN" sz="1800" dirty="0"/>
          </a:p>
        </p:txBody>
      </p:sp>
    </p:spTree>
    <p:extLst>
      <p:ext uri="{BB962C8B-B14F-4D97-AF65-F5344CB8AC3E}">
        <p14:creationId xmlns:p14="http://schemas.microsoft.com/office/powerpoint/2010/main" val="294738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Objective of the project</a:t>
            </a:r>
            <a:endParaRPr lang="en-US" dirty="0"/>
          </a:p>
        </p:txBody>
      </p:sp>
      <p:sp>
        <p:nvSpPr>
          <p:cNvPr id="3" name="Content Placeholder 2"/>
          <p:cNvSpPr>
            <a:spLocks noGrp="1"/>
          </p:cNvSpPr>
          <p:nvPr>
            <p:ph idx="1"/>
          </p:nvPr>
        </p:nvSpPr>
        <p:spPr/>
        <p:txBody>
          <a:bodyPr/>
          <a:lstStyle/>
          <a:p>
            <a:pPr marL="0" indent="0">
              <a:buNone/>
            </a:pPr>
            <a:r>
              <a:rPr lang="en-US" dirty="0">
                <a:solidFill>
                  <a:schemeClr val="tx2">
                    <a:lumMod val="85000"/>
                    <a:lumOff val="15000"/>
                  </a:schemeClr>
                </a:solidFill>
              </a:rPr>
              <a:t>To combine the VLSI architecture of FM0 and Manchester encoding so that it reduces the power used by reducing the number of components used and improves the performance of FM0 and Manchester encoding using Similarity Oriented Logic Simplification (SOLS) technique </a:t>
            </a:r>
          </a:p>
          <a:p>
            <a:pPr marL="0" indent="0">
              <a:buNone/>
            </a:pPr>
            <a:r>
              <a:rPr lang="en-US" dirty="0">
                <a:solidFill>
                  <a:schemeClr val="tx2">
                    <a:lumMod val="85000"/>
                    <a:lumOff val="15000"/>
                  </a:schemeClr>
                </a:solidFill>
              </a:rPr>
              <a:t>The </a:t>
            </a:r>
            <a:r>
              <a:rPr lang="en-IN" dirty="0">
                <a:solidFill>
                  <a:schemeClr val="tx2">
                    <a:lumMod val="85000"/>
                    <a:lumOff val="15000"/>
                  </a:schemeClr>
                </a:solidFill>
              </a:rPr>
              <a:t>dedicated short-range communication (</a:t>
            </a:r>
            <a:r>
              <a:rPr lang="en-US" dirty="0">
                <a:solidFill>
                  <a:schemeClr val="tx2">
                    <a:lumMod val="85000"/>
                    <a:lumOff val="15000"/>
                  </a:schemeClr>
                </a:solidFill>
              </a:rPr>
              <a:t>DSRC) standards generally adopt FM0 and Manchester codes to reach dc-balance, enhancing the signal reliability</a:t>
            </a:r>
            <a:endParaRPr lang="en-IN" dirty="0">
              <a:solidFill>
                <a:schemeClr val="tx2">
                  <a:lumMod val="85000"/>
                  <a:lumOff val="15000"/>
                </a:schemeClr>
              </a:solidFill>
            </a:endParaRPr>
          </a:p>
        </p:txBody>
      </p:sp>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81000"/>
            <a:ext cx="9601200" cy="3199108"/>
          </a:xfrm>
        </p:spPr>
        <p:txBody>
          <a:bodyPr>
            <a:normAutofit/>
          </a:bodyPr>
          <a:lstStyle/>
          <a:p>
            <a:pPr algn="ctr"/>
            <a:r>
              <a:rPr lang="en-IN" sz="4800" dirty="0"/>
              <a:t>Thank you!!</a:t>
            </a:r>
          </a:p>
        </p:txBody>
      </p:sp>
    </p:spTree>
    <p:extLst>
      <p:ext uri="{BB962C8B-B14F-4D97-AF65-F5344CB8AC3E}">
        <p14:creationId xmlns:p14="http://schemas.microsoft.com/office/powerpoint/2010/main" val="989105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123" y="294372"/>
            <a:ext cx="9601200" cy="1143000"/>
          </a:xfrm>
        </p:spPr>
        <p:txBody>
          <a:bodyPr/>
          <a:lstStyle/>
          <a:p>
            <a:r>
              <a:rPr lang="en-IN" dirty="0"/>
              <a:t>Fm0 Encoding</a:t>
            </a:r>
          </a:p>
        </p:txBody>
      </p:sp>
      <p:sp>
        <p:nvSpPr>
          <p:cNvPr id="3" name="Content Placeholder 2"/>
          <p:cNvSpPr>
            <a:spLocks noGrp="1"/>
          </p:cNvSpPr>
          <p:nvPr>
            <p:ph idx="1"/>
          </p:nvPr>
        </p:nvSpPr>
        <p:spPr>
          <a:xfrm>
            <a:off x="275124" y="1521593"/>
            <a:ext cx="7693659" cy="4658627"/>
          </a:xfrm>
        </p:spPr>
        <p:txBody>
          <a:bodyPr>
            <a:noAutofit/>
          </a:bodyPr>
          <a:lstStyle/>
          <a:p>
            <a:pPr marL="45720" indent="0" algn="just">
              <a:lnSpc>
                <a:spcPct val="115000"/>
              </a:lnSpc>
              <a:spcBef>
                <a:spcPts val="1200"/>
              </a:spcBef>
              <a:spcAft>
                <a:spcPts val="1000"/>
              </a:spcAft>
              <a:buNone/>
            </a:pPr>
            <a:r>
              <a:rPr lang="en-US" sz="1800" dirty="0">
                <a:solidFill>
                  <a:srgbClr val="000000"/>
                </a:solidFill>
                <a:effectLst/>
                <a:ea typeface="Times New Roman" panose="02020603050405020304" pitchFamily="18" charset="0"/>
                <a:cs typeface="Times New Roman" panose="02020603050405020304" pitchFamily="18" charset="0"/>
              </a:rPr>
              <a:t>The coding principle of FM0 is listed as the following three rules.</a:t>
            </a:r>
            <a:endParaRPr lang="en-IN" sz="1800" dirty="0">
              <a:effectLst/>
              <a:ea typeface="Times New Roman" panose="02020603050405020304" pitchFamily="18" charset="0"/>
              <a:cs typeface="Times New Roman" panose="02020603050405020304" pitchFamily="18" charset="0"/>
            </a:endParaRPr>
          </a:p>
          <a:p>
            <a:pPr marL="45720" indent="0" algn="just">
              <a:lnSpc>
                <a:spcPct val="115000"/>
              </a:lnSpc>
              <a:spcBef>
                <a:spcPts val="1200"/>
              </a:spcBef>
              <a:spcAft>
                <a:spcPts val="1000"/>
              </a:spcAft>
              <a:buNone/>
            </a:pPr>
            <a:r>
              <a:rPr lang="en-US" sz="1800" dirty="0">
                <a:solidFill>
                  <a:srgbClr val="000000"/>
                </a:solidFill>
                <a:effectLst/>
                <a:ea typeface="Times New Roman" panose="02020603050405020304" pitchFamily="18" charset="0"/>
                <a:cs typeface="Times New Roman" panose="02020603050405020304" pitchFamily="18" charset="0"/>
              </a:rPr>
              <a:t>1) If </a:t>
            </a:r>
            <a:r>
              <a:rPr lang="en-US" sz="1800" i="1" dirty="0">
                <a:solidFill>
                  <a:srgbClr val="000000"/>
                </a:solidFill>
                <a:effectLst/>
                <a:ea typeface="Times New Roman" panose="02020603050405020304" pitchFamily="18" charset="0"/>
                <a:cs typeface="Times New Roman" panose="02020603050405020304" pitchFamily="18" charset="0"/>
              </a:rPr>
              <a:t>X </a:t>
            </a:r>
            <a:r>
              <a:rPr lang="en-US" sz="1800" dirty="0">
                <a:solidFill>
                  <a:srgbClr val="000000"/>
                </a:solidFill>
                <a:effectLst/>
                <a:ea typeface="Times New Roman" panose="02020603050405020304" pitchFamily="18" charset="0"/>
                <a:cs typeface="Times New Roman" panose="02020603050405020304" pitchFamily="18" charset="0"/>
              </a:rPr>
              <a:t>is the logic-0, the FM0 code must exhibit a transition between </a:t>
            </a:r>
            <a:r>
              <a:rPr lang="en-US" sz="1800" i="1" dirty="0">
                <a:solidFill>
                  <a:srgbClr val="000000"/>
                </a:solidFill>
                <a:effectLst/>
                <a:ea typeface="Times New Roman" panose="02020603050405020304" pitchFamily="18" charset="0"/>
                <a:cs typeface="Times New Roman" panose="02020603050405020304" pitchFamily="18" charset="0"/>
              </a:rPr>
              <a:t>A </a:t>
            </a:r>
            <a:r>
              <a:rPr lang="en-US" sz="1800" dirty="0">
                <a:solidFill>
                  <a:srgbClr val="000000"/>
                </a:solidFill>
                <a:effectLst/>
                <a:ea typeface="Times New Roman" panose="02020603050405020304" pitchFamily="18" charset="0"/>
                <a:cs typeface="Times New Roman" panose="02020603050405020304" pitchFamily="18" charset="0"/>
              </a:rPr>
              <a:t>and </a:t>
            </a:r>
            <a:r>
              <a:rPr lang="en-US" sz="1800" i="1" dirty="0">
                <a:solidFill>
                  <a:srgbClr val="000000"/>
                </a:solidFill>
                <a:effectLst/>
                <a:ea typeface="Times New Roman" panose="02020603050405020304" pitchFamily="18" charset="0"/>
                <a:cs typeface="Times New Roman" panose="02020603050405020304" pitchFamily="18" charset="0"/>
              </a:rPr>
              <a:t>B</a:t>
            </a:r>
            <a:r>
              <a:rPr lang="en-US" sz="1800" dirty="0">
                <a:solidFill>
                  <a:srgbClr val="000000"/>
                </a:solidFill>
                <a:effectLst/>
                <a:ea typeface="Times New Roman" panose="02020603050405020304" pitchFamily="18" charset="0"/>
                <a:cs typeface="Times New Roman" panose="02020603050405020304" pitchFamily="18" charset="0"/>
              </a:rPr>
              <a:t>.</a:t>
            </a:r>
            <a:endParaRPr lang="en-IN" sz="1800" dirty="0">
              <a:effectLst/>
              <a:ea typeface="Times New Roman" panose="02020603050405020304" pitchFamily="18" charset="0"/>
              <a:cs typeface="Times New Roman" panose="02020603050405020304" pitchFamily="18" charset="0"/>
            </a:endParaRPr>
          </a:p>
          <a:p>
            <a:pPr marL="45720" indent="0" algn="just">
              <a:lnSpc>
                <a:spcPct val="115000"/>
              </a:lnSpc>
              <a:spcBef>
                <a:spcPts val="1200"/>
              </a:spcBef>
              <a:spcAft>
                <a:spcPts val="1000"/>
              </a:spcAft>
              <a:buNone/>
            </a:pPr>
            <a:r>
              <a:rPr lang="en-US" sz="1800" dirty="0">
                <a:solidFill>
                  <a:srgbClr val="000000"/>
                </a:solidFill>
                <a:effectLst/>
                <a:ea typeface="Times New Roman" panose="02020603050405020304" pitchFamily="18" charset="0"/>
                <a:cs typeface="Times New Roman" panose="02020603050405020304" pitchFamily="18" charset="0"/>
              </a:rPr>
              <a:t>2) If </a:t>
            </a:r>
            <a:r>
              <a:rPr lang="en-US" sz="1800" i="1" dirty="0">
                <a:solidFill>
                  <a:srgbClr val="000000"/>
                </a:solidFill>
                <a:effectLst/>
                <a:ea typeface="Times New Roman" panose="02020603050405020304" pitchFamily="18" charset="0"/>
                <a:cs typeface="Times New Roman" panose="02020603050405020304" pitchFamily="18" charset="0"/>
              </a:rPr>
              <a:t>X </a:t>
            </a:r>
            <a:r>
              <a:rPr lang="en-US" sz="1800" dirty="0">
                <a:solidFill>
                  <a:srgbClr val="000000"/>
                </a:solidFill>
                <a:effectLst/>
                <a:ea typeface="Times New Roman" panose="02020603050405020304" pitchFamily="18" charset="0"/>
                <a:cs typeface="Times New Roman" panose="02020603050405020304" pitchFamily="18" charset="0"/>
              </a:rPr>
              <a:t>is the logic-1, no transition is allowed between </a:t>
            </a:r>
            <a:r>
              <a:rPr lang="en-US" sz="1800" i="1" dirty="0">
                <a:solidFill>
                  <a:srgbClr val="000000"/>
                </a:solidFill>
                <a:effectLst/>
                <a:ea typeface="Times New Roman" panose="02020603050405020304" pitchFamily="18" charset="0"/>
                <a:cs typeface="Times New Roman" panose="02020603050405020304" pitchFamily="18" charset="0"/>
              </a:rPr>
              <a:t>A </a:t>
            </a:r>
            <a:r>
              <a:rPr lang="en-US" sz="1800" dirty="0">
                <a:solidFill>
                  <a:srgbClr val="000000"/>
                </a:solidFill>
                <a:effectLst/>
                <a:ea typeface="Times New Roman" panose="02020603050405020304" pitchFamily="18" charset="0"/>
                <a:cs typeface="Times New Roman" panose="02020603050405020304" pitchFamily="18" charset="0"/>
              </a:rPr>
              <a:t>and </a:t>
            </a:r>
            <a:r>
              <a:rPr lang="en-US" sz="1800" i="1" dirty="0">
                <a:solidFill>
                  <a:srgbClr val="000000"/>
                </a:solidFill>
                <a:effectLst/>
                <a:ea typeface="Times New Roman" panose="02020603050405020304" pitchFamily="18" charset="0"/>
                <a:cs typeface="Times New Roman" panose="02020603050405020304" pitchFamily="18" charset="0"/>
              </a:rPr>
              <a:t>B</a:t>
            </a:r>
            <a:r>
              <a:rPr lang="en-US" sz="1800" dirty="0">
                <a:solidFill>
                  <a:srgbClr val="000000"/>
                </a:solidFill>
                <a:effectLst/>
                <a:ea typeface="Times New Roman" panose="02020603050405020304" pitchFamily="18" charset="0"/>
                <a:cs typeface="Times New Roman" panose="02020603050405020304" pitchFamily="18" charset="0"/>
              </a:rPr>
              <a:t>.</a:t>
            </a:r>
            <a:endParaRPr lang="en-IN" sz="1800" dirty="0">
              <a:effectLst/>
              <a:ea typeface="Times New Roman" panose="02020603050405020304" pitchFamily="18" charset="0"/>
              <a:cs typeface="Times New Roman" panose="02020603050405020304" pitchFamily="18" charset="0"/>
            </a:endParaRPr>
          </a:p>
          <a:p>
            <a:pPr marL="45720" indent="0">
              <a:buNone/>
            </a:pPr>
            <a:r>
              <a:rPr lang="en-US" sz="1800" dirty="0">
                <a:solidFill>
                  <a:srgbClr val="000000"/>
                </a:solidFill>
                <a:effectLst/>
                <a:ea typeface="Times New Roman" panose="02020603050405020304" pitchFamily="18" charset="0"/>
              </a:rPr>
              <a:t>3) The transition is allocated among each FM0 code no matter what the </a:t>
            </a:r>
            <a:r>
              <a:rPr lang="en-US" sz="1800" i="1" dirty="0">
                <a:solidFill>
                  <a:srgbClr val="000000"/>
                </a:solidFill>
                <a:effectLst/>
                <a:ea typeface="Times New Roman" panose="02020603050405020304" pitchFamily="18" charset="0"/>
              </a:rPr>
              <a:t>X </a:t>
            </a:r>
            <a:r>
              <a:rPr lang="en-US" sz="1800" dirty="0">
                <a:solidFill>
                  <a:srgbClr val="000000"/>
                </a:solidFill>
                <a:effectLst/>
                <a:ea typeface="Times New Roman" panose="02020603050405020304" pitchFamily="18" charset="0"/>
              </a:rPr>
              <a:t>is.</a:t>
            </a:r>
          </a:p>
          <a:p>
            <a:pPr marL="45720" indent="0" algn="just">
              <a:lnSpc>
                <a:spcPct val="115000"/>
              </a:lnSpc>
              <a:spcBef>
                <a:spcPts val="1200"/>
              </a:spcBef>
              <a:spcAft>
                <a:spcPts val="1000"/>
              </a:spcAft>
              <a:buNone/>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a:solidFill>
                  <a:srgbClr val="000000"/>
                </a:solidFill>
                <a:effectLst/>
                <a:ea typeface="Times New Roman" panose="02020603050405020304" pitchFamily="18" charset="0"/>
                <a:cs typeface="Times New Roman" panose="02020603050405020304" pitchFamily="18" charset="0"/>
              </a:rPr>
              <a:t>      A</a:t>
            </a:r>
            <a:r>
              <a:rPr lang="en-IN" sz="1800" i="1" dirty="0">
                <a:solidFill>
                  <a:srgbClr val="000000"/>
                </a:solidFill>
                <a:effectLst/>
                <a:ea typeface="Times New Roman" panose="02020603050405020304" pitchFamily="18" charset="0"/>
                <a:cs typeface="Times New Roman" panose="02020603050405020304" pitchFamily="18" charset="0"/>
              </a:rPr>
              <a:t>(t)</a:t>
            </a:r>
            <a:r>
              <a:rPr lang="en-IN" sz="1800" dirty="0">
                <a:solidFill>
                  <a:srgbClr val="000000"/>
                </a:solidFill>
                <a:effectLst/>
                <a:ea typeface="Times New Roman" panose="02020603050405020304" pitchFamily="18" charset="0"/>
                <a:cs typeface="Times New Roman" panose="02020603050405020304" pitchFamily="18" charset="0"/>
              </a:rPr>
              <a:t> = B</a:t>
            </a:r>
            <a:r>
              <a:rPr lang="en-IN" sz="1800" i="1" dirty="0">
                <a:solidFill>
                  <a:srgbClr val="000000"/>
                </a:solidFill>
                <a:effectLst/>
                <a:ea typeface="Times New Roman" panose="02020603050405020304" pitchFamily="18" charset="0"/>
                <a:cs typeface="Times New Roman" panose="02020603050405020304" pitchFamily="18" charset="0"/>
              </a:rPr>
              <a:t>(t − 1)’</a:t>
            </a:r>
            <a:r>
              <a:rPr lang="en-IN" sz="1800" dirty="0">
                <a:solidFill>
                  <a:srgbClr val="000000"/>
                </a:solidFill>
                <a:effectLst/>
                <a:ea typeface="Times New Roman" panose="02020603050405020304" pitchFamily="18" charset="0"/>
                <a:cs typeface="Times New Roman" panose="02020603050405020304" pitchFamily="18" charset="0"/>
              </a:rPr>
              <a:t>                       </a:t>
            </a:r>
            <a:endParaRPr lang="en-IN" sz="1800" dirty="0">
              <a:effectLst/>
              <a:ea typeface="Times New Roman" panose="02020603050405020304" pitchFamily="18" charset="0"/>
              <a:cs typeface="Times New Roman" panose="02020603050405020304" pitchFamily="18" charset="0"/>
            </a:endParaRPr>
          </a:p>
          <a:p>
            <a:pPr marL="45720" indent="0" algn="just">
              <a:lnSpc>
                <a:spcPct val="115000"/>
              </a:lnSpc>
              <a:spcBef>
                <a:spcPts val="1200"/>
              </a:spcBef>
              <a:spcAft>
                <a:spcPts val="1000"/>
              </a:spcAft>
              <a:buNone/>
            </a:pPr>
            <a:r>
              <a:rPr lang="en-IN" sz="1800" dirty="0">
                <a:solidFill>
                  <a:srgbClr val="000000"/>
                </a:solidFill>
                <a:effectLst/>
                <a:ea typeface="Times New Roman" panose="02020603050405020304" pitchFamily="18" charset="0"/>
                <a:cs typeface="Times New Roman" panose="02020603050405020304" pitchFamily="18" charset="0"/>
              </a:rPr>
              <a:t>                                              B</a:t>
            </a:r>
            <a:r>
              <a:rPr lang="en-IN" sz="1800" i="1" dirty="0">
                <a:solidFill>
                  <a:srgbClr val="000000"/>
                </a:solidFill>
                <a:effectLst/>
                <a:ea typeface="Times New Roman" panose="02020603050405020304" pitchFamily="18" charset="0"/>
                <a:cs typeface="Times New Roman" panose="02020603050405020304" pitchFamily="18" charset="0"/>
              </a:rPr>
              <a:t>(t)</a:t>
            </a:r>
            <a:r>
              <a:rPr lang="en-IN" sz="1800" dirty="0">
                <a:solidFill>
                  <a:srgbClr val="000000"/>
                </a:solidFill>
                <a:effectLst/>
                <a:ea typeface="Times New Roman" panose="02020603050405020304" pitchFamily="18" charset="0"/>
                <a:cs typeface="Times New Roman" panose="02020603050405020304" pitchFamily="18" charset="0"/>
              </a:rPr>
              <a:t> = X </a:t>
            </a:r>
            <a:r>
              <a:rPr lang="en-IN" sz="1800" dirty="0">
                <a:solidFill>
                  <a:srgbClr val="000000"/>
                </a:solidFill>
                <a:effectLst/>
                <a:ea typeface="Times New Roman" panose="02020603050405020304" pitchFamily="18" charset="0"/>
                <a:cs typeface="Cambria Math" panose="02040503050406030204" pitchFamily="18" charset="0"/>
              </a:rPr>
              <a:t>⊕</a:t>
            </a:r>
            <a:r>
              <a:rPr lang="en-IN" sz="1800" dirty="0">
                <a:solidFill>
                  <a:srgbClr val="000000"/>
                </a:solidFill>
                <a:effectLst/>
                <a:ea typeface="Times New Roman" panose="02020603050405020304" pitchFamily="18" charset="0"/>
                <a:cs typeface="Times New Roman" panose="02020603050405020304" pitchFamily="18" charset="0"/>
              </a:rPr>
              <a:t> B</a:t>
            </a:r>
            <a:r>
              <a:rPr lang="en-IN" sz="1800" i="1" dirty="0">
                <a:solidFill>
                  <a:srgbClr val="000000"/>
                </a:solidFill>
                <a:effectLst/>
                <a:ea typeface="Times New Roman" panose="02020603050405020304" pitchFamily="18" charset="0"/>
                <a:cs typeface="Times New Roman" panose="02020603050405020304" pitchFamily="18" charset="0"/>
              </a:rPr>
              <a:t>(t − 1)</a:t>
            </a:r>
            <a:r>
              <a:rPr lang="en-IN" sz="1800" dirty="0">
                <a:solidFill>
                  <a:srgbClr val="000000"/>
                </a:solidFill>
                <a:effectLst/>
                <a:ea typeface="Times New Roman" panose="02020603050405020304" pitchFamily="18" charset="0"/>
                <a:cs typeface="Times New Roman" panose="02020603050405020304" pitchFamily="18" charset="0"/>
              </a:rPr>
              <a:t>                 </a:t>
            </a:r>
            <a:endParaRPr lang="en-IN" sz="1800" dirty="0">
              <a:effectLst/>
              <a:ea typeface="Times New Roman" panose="02020603050405020304" pitchFamily="18" charset="0"/>
              <a:cs typeface="Times New Roman" panose="02020603050405020304" pitchFamily="18" charset="0"/>
            </a:endParaRPr>
          </a:p>
          <a:p>
            <a:pPr marL="45720" indent="0" algn="just">
              <a:lnSpc>
                <a:spcPct val="115000"/>
              </a:lnSpc>
              <a:spcBef>
                <a:spcPts val="1200"/>
              </a:spcBef>
              <a:spcAft>
                <a:spcPts val="1000"/>
              </a:spcAft>
              <a:buNone/>
            </a:pPr>
            <a:r>
              <a:rPr lang="en-US" sz="1800" dirty="0">
                <a:solidFill>
                  <a:srgbClr val="000000"/>
                </a:solidFill>
                <a:effectLst/>
                <a:ea typeface="Times New Roman" panose="02020603050405020304" pitchFamily="18" charset="0"/>
                <a:cs typeface="Times New Roman" panose="02020603050405020304" pitchFamily="18" charset="0"/>
              </a:rPr>
              <a:t>With both </a:t>
            </a:r>
            <a:r>
              <a:rPr lang="en-US" sz="1800" i="1" dirty="0">
                <a:solidFill>
                  <a:srgbClr val="000000"/>
                </a:solidFill>
                <a:effectLst/>
                <a:ea typeface="Times New Roman" panose="02020603050405020304" pitchFamily="18" charset="0"/>
                <a:cs typeface="Times New Roman" panose="02020603050405020304" pitchFamily="18" charset="0"/>
              </a:rPr>
              <a:t>A(t) </a:t>
            </a:r>
            <a:r>
              <a:rPr lang="en-US" sz="1800" dirty="0">
                <a:solidFill>
                  <a:srgbClr val="000000"/>
                </a:solidFill>
                <a:effectLst/>
                <a:ea typeface="Times New Roman" panose="02020603050405020304" pitchFamily="18" charset="0"/>
                <a:cs typeface="Times New Roman" panose="02020603050405020304" pitchFamily="18" charset="0"/>
              </a:rPr>
              <a:t>and </a:t>
            </a:r>
            <a:r>
              <a:rPr lang="en-US" sz="1800" i="1" dirty="0">
                <a:solidFill>
                  <a:srgbClr val="000000"/>
                </a:solidFill>
                <a:effectLst/>
                <a:ea typeface="Times New Roman" panose="02020603050405020304" pitchFamily="18" charset="0"/>
                <a:cs typeface="Times New Roman" panose="02020603050405020304" pitchFamily="18" charset="0"/>
              </a:rPr>
              <a:t>B(t)</a:t>
            </a:r>
            <a:r>
              <a:rPr lang="en-US" sz="1800" dirty="0">
                <a:solidFill>
                  <a:srgbClr val="000000"/>
                </a:solidFill>
                <a:effectLst/>
                <a:ea typeface="Times New Roman" panose="02020603050405020304" pitchFamily="18" charset="0"/>
                <a:cs typeface="Times New Roman" panose="02020603050405020304" pitchFamily="18" charset="0"/>
              </a:rPr>
              <a:t>, the Boolean function of FM0 code is denoted as</a:t>
            </a:r>
            <a:endParaRPr lang="en-IN" sz="1800" dirty="0">
              <a:effectLst/>
              <a:ea typeface="Times New Roman" panose="02020603050405020304" pitchFamily="18" charset="0"/>
              <a:cs typeface="Times New Roman" panose="02020603050405020304" pitchFamily="18" charset="0"/>
            </a:endParaRPr>
          </a:p>
          <a:p>
            <a:pPr marL="45720" indent="0" algn="just">
              <a:lnSpc>
                <a:spcPct val="115000"/>
              </a:lnSpc>
              <a:spcBef>
                <a:spcPts val="1200"/>
              </a:spcBef>
              <a:spcAft>
                <a:spcPts val="1000"/>
              </a:spcAft>
              <a:buNone/>
            </a:pPr>
            <a:r>
              <a:rPr lang="en-US" sz="1800" dirty="0">
                <a:solidFill>
                  <a:srgbClr val="000000"/>
                </a:solidFill>
                <a:effectLst/>
                <a:ea typeface="Times New Roman" panose="02020603050405020304" pitchFamily="18" charset="0"/>
                <a:cs typeface="Times New Roman" panose="02020603050405020304" pitchFamily="18" charset="0"/>
              </a:rPr>
              <a:t>                                               CLK </a:t>
            </a:r>
            <a:r>
              <a:rPr lang="en-US" sz="1800" i="1" dirty="0">
                <a:solidFill>
                  <a:srgbClr val="000000"/>
                </a:solidFill>
                <a:effectLst/>
                <a:ea typeface="Times New Roman" panose="02020603050405020304" pitchFamily="18" charset="0"/>
                <a:cs typeface="Times New Roman" panose="02020603050405020304" pitchFamily="18" charset="0"/>
              </a:rPr>
              <a:t>A(t) </a:t>
            </a:r>
            <a:r>
              <a:rPr lang="en-US" sz="1800" dirty="0">
                <a:solidFill>
                  <a:srgbClr val="000000"/>
                </a:solidFill>
                <a:effectLst/>
                <a:ea typeface="Times New Roman" panose="02020603050405020304" pitchFamily="18" charset="0"/>
                <a:cs typeface="Times New Roman" panose="02020603050405020304" pitchFamily="18" charset="0"/>
              </a:rPr>
              <a:t>+ CLK </a:t>
            </a:r>
            <a:r>
              <a:rPr lang="en-US" sz="1800" i="1" dirty="0">
                <a:solidFill>
                  <a:srgbClr val="000000"/>
                </a:solidFill>
                <a:effectLst/>
                <a:ea typeface="Times New Roman" panose="02020603050405020304" pitchFamily="18" charset="0"/>
                <a:cs typeface="Times New Roman" panose="02020603050405020304" pitchFamily="18" charset="0"/>
              </a:rPr>
              <a:t>B(t)</a:t>
            </a:r>
            <a:endParaRPr lang="en-IN" sz="1800" dirty="0"/>
          </a:p>
        </p:txBody>
      </p:sp>
      <p:pic>
        <p:nvPicPr>
          <p:cNvPr id="4" name="Picture 3">
            <a:extLst>
              <a:ext uri="{FF2B5EF4-FFF2-40B4-BE49-F238E27FC236}">
                <a16:creationId xmlns:a16="http://schemas.microsoft.com/office/drawing/2014/main" id="{121BBA0F-A422-4517-AB67-3A8BF54AB8F8}"/>
              </a:ext>
            </a:extLst>
          </p:cNvPr>
          <p:cNvPicPr/>
          <p:nvPr/>
        </p:nvPicPr>
        <p:blipFill>
          <a:blip r:embed="rId2"/>
          <a:srcRect/>
          <a:stretch>
            <a:fillRect/>
          </a:stretch>
        </p:blipFill>
        <p:spPr bwMode="auto">
          <a:xfrm>
            <a:off x="7968783" y="1733550"/>
            <a:ext cx="3815080" cy="2781300"/>
          </a:xfrm>
          <a:prstGeom prst="rect">
            <a:avLst/>
          </a:prstGeom>
          <a:noFill/>
          <a:ln w="9525">
            <a:noFill/>
            <a:miter lim="800000"/>
            <a:headEnd/>
            <a:tailEnd/>
          </a:ln>
        </p:spPr>
      </p:pic>
    </p:spTree>
    <p:extLst>
      <p:ext uri="{BB962C8B-B14F-4D97-AF65-F5344CB8AC3E}">
        <p14:creationId xmlns:p14="http://schemas.microsoft.com/office/powerpoint/2010/main" val="2109141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rtl</a:t>
            </a:r>
            <a:r>
              <a:rPr lang="en-IN" dirty="0"/>
              <a:t> schematic of Fm0 encoding</a:t>
            </a:r>
          </a:p>
        </p:txBody>
      </p:sp>
      <p:sp>
        <p:nvSpPr>
          <p:cNvPr id="3" name="Content Placeholder 2"/>
          <p:cNvSpPr>
            <a:spLocks noGrp="1"/>
          </p:cNvSpPr>
          <p:nvPr>
            <p:ph idx="1"/>
          </p:nvPr>
        </p:nvSpPr>
        <p:spPr/>
        <p:txBody>
          <a:bodyPr/>
          <a:lstStyle/>
          <a:p>
            <a:endParaRPr lang="en-IN"/>
          </a:p>
        </p:txBody>
      </p:sp>
      <p:pic>
        <p:nvPicPr>
          <p:cNvPr id="2050" name="Picture 2" descr="C:\Users\Pawankumar\Pictures\iFun Screenshot\Project\fmo.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2888" y="1577038"/>
            <a:ext cx="9856922" cy="4547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56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behavioural simulation of fm0 encoding</a:t>
            </a:r>
          </a:p>
        </p:txBody>
      </p:sp>
      <p:sp>
        <p:nvSpPr>
          <p:cNvPr id="3" name="Content Placeholder 2"/>
          <p:cNvSpPr>
            <a:spLocks noGrp="1"/>
          </p:cNvSpPr>
          <p:nvPr>
            <p:ph idx="1"/>
          </p:nvPr>
        </p:nvSpPr>
        <p:spPr/>
        <p:txBody>
          <a:bodyPr/>
          <a:lstStyle/>
          <a:p>
            <a:endParaRPr lang="en-IN"/>
          </a:p>
        </p:txBody>
      </p:sp>
      <p:pic>
        <p:nvPicPr>
          <p:cNvPr id="3074" name="Picture 2" descr="C:\Users\Pawankumar\Pictures\iFun Screenshot\Project\fmo_outpu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3370" y="1564523"/>
            <a:ext cx="9678692" cy="460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53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Manchester encoding</a:t>
            </a:r>
          </a:p>
        </p:txBody>
      </p:sp>
      <p:sp>
        <p:nvSpPr>
          <p:cNvPr id="3" name="Content Placeholder 2"/>
          <p:cNvSpPr>
            <a:spLocks noGrp="1"/>
          </p:cNvSpPr>
          <p:nvPr>
            <p:ph idx="1"/>
          </p:nvPr>
        </p:nvSpPr>
        <p:spPr/>
        <p:txBody>
          <a:bodyPr>
            <a:normAutofit/>
          </a:bodyPr>
          <a:lstStyle/>
          <a:p>
            <a:r>
              <a:rPr lang="en-US" dirty="0">
                <a:solidFill>
                  <a:schemeClr val="tx2">
                    <a:lumMod val="85000"/>
                    <a:lumOff val="15000"/>
                  </a:schemeClr>
                </a:solidFill>
                <a:effectLst/>
                <a:ea typeface="Times New Roman" panose="02020603050405020304" pitchFamily="18" charset="0"/>
              </a:rPr>
              <a:t>Manchester coding (also known as phase encoding, or PE) .</a:t>
            </a:r>
          </a:p>
          <a:p>
            <a:r>
              <a:rPr lang="en-US" dirty="0">
                <a:solidFill>
                  <a:schemeClr val="tx2">
                    <a:lumMod val="85000"/>
                    <a:lumOff val="15000"/>
                  </a:schemeClr>
                </a:solidFill>
                <a:ea typeface="Times New Roman" panose="02020603050405020304" pitchFamily="18" charset="0"/>
              </a:rPr>
              <a:t>It </a:t>
            </a:r>
            <a:r>
              <a:rPr lang="en-US" dirty="0">
                <a:solidFill>
                  <a:schemeClr val="tx2">
                    <a:lumMod val="85000"/>
                    <a:lumOff val="15000"/>
                  </a:schemeClr>
                </a:solidFill>
                <a:effectLst/>
                <a:ea typeface="Times New Roman" panose="02020603050405020304" pitchFamily="18" charset="0"/>
              </a:rPr>
              <a:t>is a line code in which the encoding of each data bit has at least one transition and occupies the same time.</a:t>
            </a:r>
          </a:p>
          <a:p>
            <a:r>
              <a:rPr lang="en-US" dirty="0">
                <a:solidFill>
                  <a:schemeClr val="tx2">
                    <a:lumMod val="85000"/>
                    <a:lumOff val="15000"/>
                  </a:schemeClr>
                </a:solidFill>
                <a:effectLst/>
                <a:ea typeface="Times New Roman" panose="02020603050405020304" pitchFamily="18" charset="0"/>
              </a:rPr>
              <a:t>Manchester provides an average DC level of 50%.</a:t>
            </a:r>
          </a:p>
          <a:p>
            <a:pPr algn="just">
              <a:lnSpc>
                <a:spcPct val="115000"/>
              </a:lnSpc>
              <a:spcBef>
                <a:spcPts val="1200"/>
              </a:spcBef>
              <a:spcAft>
                <a:spcPts val="1000"/>
              </a:spcAft>
            </a:pPr>
            <a:r>
              <a:rPr lang="en-US" dirty="0">
                <a:solidFill>
                  <a:schemeClr val="tx2">
                    <a:lumMod val="85000"/>
                    <a:lumOff val="15000"/>
                  </a:schemeClr>
                </a:solidFill>
                <a:effectLst/>
                <a:ea typeface="Times New Roman" panose="02020603050405020304" pitchFamily="18" charset="0"/>
                <a:cs typeface="Times New Roman" panose="02020603050405020304" pitchFamily="18" charset="0"/>
              </a:rPr>
              <a:t>The Manchester code is derived from</a:t>
            </a:r>
            <a:endParaRPr lang="en-IN" dirty="0">
              <a:solidFill>
                <a:schemeClr val="tx2">
                  <a:lumMod val="85000"/>
                  <a:lumOff val="15000"/>
                </a:schemeClr>
              </a:solidFill>
              <a:effectLst/>
              <a:ea typeface="Times New Roman" panose="02020603050405020304" pitchFamily="18" charset="0"/>
              <a:cs typeface="Times New Roman" panose="02020603050405020304" pitchFamily="18" charset="0"/>
            </a:endParaRPr>
          </a:p>
          <a:p>
            <a:pPr marL="45720" indent="0">
              <a:buNone/>
            </a:pPr>
            <a:r>
              <a:rPr lang="en-US" i="1" dirty="0">
                <a:solidFill>
                  <a:schemeClr val="tx2">
                    <a:lumMod val="85000"/>
                    <a:lumOff val="15000"/>
                  </a:schemeClr>
                </a:solidFill>
                <a:effectLst/>
                <a:ea typeface="Times New Roman" panose="02020603050405020304" pitchFamily="18" charset="0"/>
              </a:rPr>
              <a:t>                   X </a:t>
            </a:r>
            <a:r>
              <a:rPr lang="en-US" dirty="0">
                <a:solidFill>
                  <a:schemeClr val="tx2">
                    <a:lumMod val="85000"/>
                    <a:lumOff val="15000"/>
                  </a:schemeClr>
                </a:solidFill>
                <a:effectLst/>
                <a:ea typeface="Times New Roman" panose="02020603050405020304" pitchFamily="18" charset="0"/>
                <a:cs typeface="Times New Roman" panose="02020603050405020304" pitchFamily="18" charset="0"/>
              </a:rPr>
              <a:t>⊕</a:t>
            </a:r>
            <a:r>
              <a:rPr lang="en-US" dirty="0">
                <a:solidFill>
                  <a:schemeClr val="tx2">
                    <a:lumMod val="85000"/>
                    <a:lumOff val="15000"/>
                  </a:schemeClr>
                </a:solidFill>
                <a:effectLst/>
                <a:ea typeface="Times New Roman" panose="02020603050405020304" pitchFamily="18" charset="0"/>
              </a:rPr>
              <a:t> CLK</a:t>
            </a:r>
            <a:r>
              <a:rPr lang="en-US" sz="1800" dirty="0">
                <a:solidFill>
                  <a:srgbClr val="000000"/>
                </a:solidFill>
                <a:effectLst/>
                <a:latin typeface="Times New Roman" panose="02020603050405020304" pitchFamily="18" charset="0"/>
                <a:ea typeface="Times New Roman" panose="02020603050405020304" pitchFamily="18" charset="0"/>
              </a:rPr>
              <a:t> = </a:t>
            </a:r>
            <a:r>
              <a:rPr lang="en-US" sz="1800" i="1" dirty="0">
                <a:solidFill>
                  <a:srgbClr val="000000"/>
                </a:solidFill>
                <a:effectLst/>
                <a:latin typeface="Times New Roman" panose="02020603050405020304" pitchFamily="18" charset="0"/>
                <a:ea typeface="Times New Roman" panose="02020603050405020304" pitchFamily="18" charset="0"/>
              </a:rPr>
              <a:t>X </a:t>
            </a:r>
            <a:r>
              <a:rPr lang="en-US" sz="1800" dirty="0">
                <a:solidFill>
                  <a:srgbClr val="000000"/>
                </a:solidFill>
                <a:effectLst/>
                <a:latin typeface="Times New Roman" panose="02020603050405020304" pitchFamily="18" charset="0"/>
                <a:ea typeface="Times New Roman" panose="02020603050405020304" pitchFamily="18" charset="0"/>
              </a:rPr>
              <a:t>CLK’ + </a:t>
            </a:r>
            <a:r>
              <a:rPr lang="en-US" sz="1800" i="1" dirty="0">
                <a:solidFill>
                  <a:srgbClr val="000000"/>
                </a:solidFill>
                <a:effectLst/>
                <a:latin typeface="Times New Roman" panose="02020603050405020304" pitchFamily="18" charset="0"/>
                <a:ea typeface="Times New Roman" panose="02020603050405020304" pitchFamily="18" charset="0"/>
              </a:rPr>
              <a:t>X’ </a:t>
            </a:r>
            <a:r>
              <a:rPr lang="en-US" sz="1800" dirty="0">
                <a:solidFill>
                  <a:srgbClr val="000000"/>
                </a:solidFill>
                <a:effectLst/>
                <a:latin typeface="Times New Roman" panose="02020603050405020304" pitchFamily="18" charset="0"/>
                <a:ea typeface="Times New Roman" panose="02020603050405020304" pitchFamily="18" charset="0"/>
              </a:rPr>
              <a:t>CLK</a:t>
            </a:r>
            <a:endParaRPr lang="en-IN" dirty="0">
              <a:solidFill>
                <a:schemeClr val="tx2">
                  <a:lumMod val="85000"/>
                  <a:lumOff val="15000"/>
                </a:schemeClr>
              </a:solidFill>
            </a:endParaRPr>
          </a:p>
        </p:txBody>
      </p:sp>
      <p:pic>
        <p:nvPicPr>
          <p:cNvPr id="4" name="Picture 3">
            <a:extLst>
              <a:ext uri="{FF2B5EF4-FFF2-40B4-BE49-F238E27FC236}">
                <a16:creationId xmlns:a16="http://schemas.microsoft.com/office/drawing/2014/main" id="{8FD5F284-D66F-455A-A52A-E038758EABEF}"/>
              </a:ext>
            </a:extLst>
          </p:cNvPr>
          <p:cNvPicPr/>
          <p:nvPr/>
        </p:nvPicPr>
        <p:blipFill rotWithShape="1">
          <a:blip r:embed="rId2"/>
          <a:srcRect l="15267" r="10185" b="56090"/>
          <a:stretch/>
        </p:blipFill>
        <p:spPr bwMode="auto">
          <a:xfrm>
            <a:off x="7210424" y="3429000"/>
            <a:ext cx="3686175" cy="2190750"/>
          </a:xfrm>
          <a:prstGeom prst="rect">
            <a:avLst/>
          </a:prstGeom>
          <a:noFill/>
          <a:ln w="9525">
            <a:noFill/>
            <a:miter lim="800000"/>
            <a:headEnd/>
            <a:tailEnd/>
          </a:ln>
        </p:spPr>
      </p:pic>
    </p:spTree>
    <p:extLst>
      <p:ext uri="{BB962C8B-B14F-4D97-AF65-F5344CB8AC3E}">
        <p14:creationId xmlns:p14="http://schemas.microsoft.com/office/powerpoint/2010/main" val="1092981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effectLst/>
              </a:rPr>
              <a:t>rtl</a:t>
            </a:r>
            <a:r>
              <a:rPr lang="en-IN" dirty="0">
                <a:effectLst/>
              </a:rPr>
              <a:t> schematic of </a:t>
            </a:r>
            <a:r>
              <a:rPr lang="en-IN" dirty="0" err="1">
                <a:effectLst/>
              </a:rPr>
              <a:t>manchester</a:t>
            </a:r>
            <a:r>
              <a:rPr lang="en-IN" dirty="0">
                <a:effectLst/>
              </a:rPr>
              <a:t> encoding</a:t>
            </a:r>
          </a:p>
        </p:txBody>
      </p:sp>
      <p:sp>
        <p:nvSpPr>
          <p:cNvPr id="3" name="Content Placeholder 2"/>
          <p:cNvSpPr>
            <a:spLocks noGrp="1"/>
          </p:cNvSpPr>
          <p:nvPr>
            <p:ph idx="1"/>
          </p:nvPr>
        </p:nvSpPr>
        <p:spPr/>
        <p:txBody>
          <a:bodyPr/>
          <a:lstStyle/>
          <a:p>
            <a:endParaRPr lang="en-IN"/>
          </a:p>
        </p:txBody>
      </p:sp>
      <p:pic>
        <p:nvPicPr>
          <p:cNvPr id="4098" name="Picture 2" descr="C:\Users\Pawankumar\Pictures\iFun Screenshot\Project\manchester.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081" y="1784270"/>
            <a:ext cx="10182709" cy="4407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7754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behavioural simulation </a:t>
            </a:r>
            <a:r>
              <a:rPr lang="en-IN" dirty="0" err="1"/>
              <a:t>og</a:t>
            </a:r>
            <a:r>
              <a:rPr lang="en-IN" dirty="0"/>
              <a:t> </a:t>
            </a:r>
            <a:r>
              <a:rPr lang="en-IN" dirty="0" err="1"/>
              <a:t>manchester</a:t>
            </a:r>
            <a:r>
              <a:rPr lang="en-IN" dirty="0"/>
              <a:t> encoding</a:t>
            </a:r>
          </a:p>
        </p:txBody>
      </p:sp>
      <p:sp>
        <p:nvSpPr>
          <p:cNvPr id="3" name="Content Placeholder 2"/>
          <p:cNvSpPr>
            <a:spLocks noGrp="1"/>
          </p:cNvSpPr>
          <p:nvPr>
            <p:ph idx="1"/>
          </p:nvPr>
        </p:nvSpPr>
        <p:spPr/>
        <p:txBody>
          <a:bodyPr/>
          <a:lstStyle/>
          <a:p>
            <a:endParaRPr lang="en-IN"/>
          </a:p>
        </p:txBody>
      </p:sp>
      <p:pic>
        <p:nvPicPr>
          <p:cNvPr id="5122" name="Picture 2" descr="C:\Users\Pawankumar\Pictures\iFun Screenshot\Project\manchester_outpu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6134" y="1720312"/>
            <a:ext cx="10104897" cy="4495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0602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42900"/>
            <a:ext cx="9601200" cy="1143000"/>
          </a:xfrm>
        </p:spPr>
        <p:txBody>
          <a:bodyPr/>
          <a:lstStyle/>
          <a:p>
            <a:r>
              <a:rPr lang="en-US" dirty="0"/>
              <a:t>    EXISTING SYSTEM</a:t>
            </a:r>
          </a:p>
        </p:txBody>
      </p:sp>
      <p:pic>
        <p:nvPicPr>
          <p:cNvPr id="6" name="Content Placeholder 8">
            <a:extLst>
              <a:ext uri="{FF2B5EF4-FFF2-40B4-BE49-F238E27FC236}">
                <a16:creationId xmlns:a16="http://schemas.microsoft.com/office/drawing/2014/main" id="{254D540D-127F-46AC-8665-077E7AF97BB9}"/>
              </a:ext>
            </a:extLst>
          </p:cNvPr>
          <p:cNvPicPr>
            <a:picLocks/>
          </p:cNvPicPr>
          <p:nvPr/>
        </p:nvPicPr>
        <p:blipFill>
          <a:blip r:embed="rId2"/>
          <a:srcRect/>
          <a:stretch>
            <a:fillRect/>
          </a:stretch>
        </p:blipFill>
        <p:spPr bwMode="auto">
          <a:xfrm>
            <a:off x="1444733" y="1485900"/>
            <a:ext cx="5359085" cy="3524250"/>
          </a:xfrm>
          <a:prstGeom prst="rect">
            <a:avLst/>
          </a:prstGeom>
          <a:noFill/>
          <a:ln w="9525">
            <a:noFill/>
            <a:miter lim="800000"/>
            <a:headEnd/>
            <a:tailEnd/>
          </a:ln>
        </p:spPr>
      </p:pic>
      <p:sp>
        <p:nvSpPr>
          <p:cNvPr id="7" name="TextBox 6">
            <a:extLst>
              <a:ext uri="{FF2B5EF4-FFF2-40B4-BE49-F238E27FC236}">
                <a16:creationId xmlns:a16="http://schemas.microsoft.com/office/drawing/2014/main" id="{3C4F7687-7F15-4A93-B5CF-F9F0F31D2842}"/>
              </a:ext>
            </a:extLst>
          </p:cNvPr>
          <p:cNvSpPr txBox="1"/>
          <p:nvPr/>
        </p:nvSpPr>
        <p:spPr>
          <a:xfrm>
            <a:off x="1784143" y="5177909"/>
            <a:ext cx="4092782" cy="369332"/>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 </a:t>
            </a:r>
            <a:endParaRPr lang="en-IN" dirty="0"/>
          </a:p>
        </p:txBody>
      </p:sp>
      <p:sp>
        <p:nvSpPr>
          <p:cNvPr id="9" name="TextBox 8">
            <a:extLst>
              <a:ext uri="{FF2B5EF4-FFF2-40B4-BE49-F238E27FC236}">
                <a16:creationId xmlns:a16="http://schemas.microsoft.com/office/drawing/2014/main" id="{3A3DD821-2F69-4D25-9EB4-1EF1BB728F43}"/>
              </a:ext>
            </a:extLst>
          </p:cNvPr>
          <p:cNvSpPr txBox="1"/>
          <p:nvPr/>
        </p:nvSpPr>
        <p:spPr>
          <a:xfrm>
            <a:off x="6803818" y="1485900"/>
            <a:ext cx="5029200" cy="4278094"/>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tx2">
                    <a:lumMod val="85000"/>
                    <a:lumOff val="15000"/>
                  </a:schemeClr>
                </a:solidFill>
                <a:effectLst/>
                <a:latin typeface="Times New Roman" panose="02020603050405020304" pitchFamily="18" charset="0"/>
                <a:ea typeface="Times New Roman" panose="02020603050405020304" pitchFamily="18" charset="0"/>
              </a:rPr>
              <a:t>DFF</a:t>
            </a:r>
            <a:r>
              <a:rPr lang="en-US" sz="2000" i="1" dirty="0">
                <a:solidFill>
                  <a:schemeClr val="tx2">
                    <a:lumMod val="85000"/>
                    <a:lumOff val="15000"/>
                  </a:schemeClr>
                </a:solidFill>
                <a:effectLst/>
                <a:latin typeface="Times New Roman" panose="02020603050405020304" pitchFamily="18" charset="0"/>
                <a:ea typeface="Times New Roman" panose="02020603050405020304" pitchFamily="18" charset="0"/>
              </a:rPr>
              <a:t>A </a:t>
            </a:r>
            <a:r>
              <a:rPr lang="en-US" sz="2000" dirty="0">
                <a:solidFill>
                  <a:schemeClr val="tx2">
                    <a:lumMod val="85000"/>
                    <a:lumOff val="15000"/>
                  </a:schemeClr>
                </a:solidFill>
                <a:effectLst/>
                <a:latin typeface="Times New Roman" panose="02020603050405020304" pitchFamily="18" charset="0"/>
                <a:ea typeface="Times New Roman" panose="02020603050405020304" pitchFamily="18" charset="0"/>
              </a:rPr>
              <a:t>and DFF</a:t>
            </a:r>
            <a:r>
              <a:rPr lang="en-US" sz="2000" i="1" dirty="0">
                <a:solidFill>
                  <a:schemeClr val="tx2">
                    <a:lumMod val="85000"/>
                    <a:lumOff val="15000"/>
                  </a:schemeClr>
                </a:solidFill>
                <a:effectLst/>
                <a:latin typeface="Times New Roman" panose="02020603050405020304" pitchFamily="18" charset="0"/>
                <a:ea typeface="Times New Roman" panose="02020603050405020304" pitchFamily="18" charset="0"/>
              </a:rPr>
              <a:t>B </a:t>
            </a:r>
            <a:r>
              <a:rPr lang="en-US" sz="2000" dirty="0">
                <a:solidFill>
                  <a:schemeClr val="tx2">
                    <a:lumMod val="85000"/>
                    <a:lumOff val="15000"/>
                  </a:schemeClr>
                </a:solidFill>
                <a:effectLst/>
                <a:latin typeface="Times New Roman" panose="02020603050405020304" pitchFamily="18" charset="0"/>
                <a:ea typeface="Times New Roman" panose="02020603050405020304" pitchFamily="18" charset="0"/>
              </a:rPr>
              <a:t>store the state code of the FM0 code</a:t>
            </a:r>
          </a:p>
          <a:p>
            <a:pPr marL="342900" indent="-342900">
              <a:buFont typeface="Arial" panose="020B0604020202020204" pitchFamily="34" charset="0"/>
              <a:buChar char="•"/>
            </a:pPr>
            <a:endParaRPr lang="en-US" sz="2000" dirty="0">
              <a:solidFill>
                <a:schemeClr val="tx2">
                  <a:lumMod val="85000"/>
                  <a:lumOff val="15000"/>
                </a:schemeClr>
              </a:solidFill>
              <a:latin typeface="Times New Roman" panose="02020603050405020304" pitchFamily="18" charset="0"/>
            </a:endParaRPr>
          </a:p>
          <a:p>
            <a:pPr marL="342900" indent="-342900">
              <a:buFont typeface="Arial" panose="020B0604020202020204" pitchFamily="34" charset="0"/>
              <a:buChar char="•"/>
            </a:pPr>
            <a:r>
              <a:rPr lang="en-US" sz="2000" dirty="0">
                <a:solidFill>
                  <a:schemeClr val="tx2">
                    <a:lumMod val="85000"/>
                    <a:lumOff val="15000"/>
                  </a:schemeClr>
                </a:solidFill>
                <a:effectLst/>
                <a:latin typeface="Times New Roman" panose="02020603050405020304" pitchFamily="18" charset="0"/>
                <a:ea typeface="Times New Roman" panose="02020603050405020304" pitchFamily="18" charset="0"/>
              </a:rPr>
              <a:t>The determination of which coding is adopted depends on the Mode selection of the MUX−2</a:t>
            </a:r>
          </a:p>
          <a:p>
            <a:endParaRPr lang="en-US" sz="2000" dirty="0">
              <a:solidFill>
                <a:schemeClr val="tx2">
                  <a:lumMod val="85000"/>
                  <a:lumOff val="15000"/>
                </a:schemeClr>
              </a:solidFill>
              <a:latin typeface="Times New Roman" panose="02020603050405020304" pitchFamily="18" charset="0"/>
            </a:endParaRPr>
          </a:p>
          <a:p>
            <a:r>
              <a:rPr lang="en-US" sz="2000" dirty="0">
                <a:solidFill>
                  <a:schemeClr val="tx2">
                    <a:lumMod val="85000"/>
                    <a:lumOff val="15000"/>
                  </a:schemeClr>
                </a:solidFill>
                <a:latin typeface="Times New Roman" panose="02020603050405020304" pitchFamily="18" charset="0"/>
                <a:ea typeface="Times New Roman" panose="02020603050405020304" pitchFamily="18" charset="0"/>
              </a:rPr>
              <a:t>     FM</a:t>
            </a:r>
            <a:r>
              <a:rPr lang="en-US" sz="2000" dirty="0">
                <a:solidFill>
                  <a:schemeClr val="tx2">
                    <a:lumMod val="85000"/>
                    <a:lumOff val="15000"/>
                  </a:schemeClr>
                </a:solidFill>
                <a:effectLst/>
                <a:latin typeface="Times New Roman" panose="02020603050405020304" pitchFamily="18" charset="0"/>
                <a:ea typeface="Times New Roman" panose="02020603050405020304" pitchFamily="18" charset="0"/>
              </a:rPr>
              <a:t>0 code: mode=0</a:t>
            </a:r>
          </a:p>
          <a:p>
            <a:r>
              <a:rPr lang="en-IN" sz="2000" dirty="0">
                <a:solidFill>
                  <a:schemeClr val="tx2">
                    <a:lumMod val="85000"/>
                    <a:lumOff val="15000"/>
                  </a:schemeClr>
                </a:solidFill>
              </a:rPr>
              <a:t>      Manchester code: mode=1</a:t>
            </a:r>
          </a:p>
          <a:p>
            <a:endParaRPr lang="en-US" sz="2000" dirty="0">
              <a:solidFill>
                <a:srgbClr val="000000"/>
              </a:solidFill>
              <a:latin typeface="Times New Roman" panose="02020603050405020304" pitchFamily="18" charset="0"/>
            </a:endParaRPr>
          </a:p>
          <a:p>
            <a:endParaRPr lang="en-US" dirty="0">
              <a:solidFill>
                <a:srgbClr val="000000"/>
              </a:solidFill>
              <a:latin typeface="Times New Roman" panose="02020603050405020304" pitchFamily="18" charset="0"/>
            </a:endParaRPr>
          </a:p>
          <a:p>
            <a:endParaRPr lang="en-US" dirty="0">
              <a:solidFill>
                <a:srgbClr val="000000"/>
              </a:solidFill>
              <a:latin typeface="Times New Roman" panose="02020603050405020304" pitchFamily="18" charset="0"/>
            </a:endParaRPr>
          </a:p>
          <a:p>
            <a:endParaRPr lang="en-US" dirty="0">
              <a:solidFill>
                <a:srgbClr val="000000"/>
              </a:solidFill>
              <a:latin typeface="Times New Roman" panose="02020603050405020304" pitchFamily="18" charset="0"/>
            </a:endParaRPr>
          </a:p>
          <a:p>
            <a:endParaRPr lang="en-IN" dirty="0"/>
          </a:p>
        </p:txBody>
      </p:sp>
    </p:spTree>
    <p:extLst>
      <p:ext uri="{BB962C8B-B14F-4D97-AF65-F5344CB8AC3E}">
        <p14:creationId xmlns:p14="http://schemas.microsoft.com/office/powerpoint/2010/main" val="579920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280</TotalTime>
  <Words>778</Words>
  <Application>Microsoft Office PowerPoint</Application>
  <PresentationFormat>Widescreen</PresentationFormat>
  <Paragraphs>84</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Cambria</vt:lpstr>
      <vt:lpstr>Courier New</vt:lpstr>
      <vt:lpstr>Times New Roman</vt:lpstr>
      <vt:lpstr>Red Line Business 16x9</vt:lpstr>
      <vt:lpstr>FULLY REUSED VLSI ARCHITECTURE OF FM0/MANCHESTER ENCODING USING SOLS TECHNIQUE   FOR   DSRC   APPLICATIONS </vt:lpstr>
      <vt:lpstr>Objective of the project</vt:lpstr>
      <vt:lpstr>Fm0 Encoding</vt:lpstr>
      <vt:lpstr>rtl schematic of Fm0 encoding</vt:lpstr>
      <vt:lpstr>behavioural simulation of fm0 encoding</vt:lpstr>
      <vt:lpstr>Manchester encoding</vt:lpstr>
      <vt:lpstr>rtl schematic of manchester encoding</vt:lpstr>
      <vt:lpstr>behavioural simulation og manchester encoding</vt:lpstr>
      <vt:lpstr>    EXISTING SYSTEM</vt:lpstr>
      <vt:lpstr>rtl schematic of Existing System</vt:lpstr>
      <vt:lpstr>technology schematic of existing model</vt:lpstr>
      <vt:lpstr>behavioural simulation of existing model</vt:lpstr>
      <vt:lpstr> PROPOSED SYSTEM</vt:lpstr>
      <vt:lpstr>rtl schematic of proposed system</vt:lpstr>
      <vt:lpstr>technology schematic of proposed model</vt:lpstr>
      <vt:lpstr>behavioural simulation of proposed model</vt:lpstr>
      <vt:lpstr>Utilization Comparison</vt:lpstr>
      <vt:lpstr>Timing constraint comparisons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FULLY REUSED VLSI ARCHITECTURE OF FM0/MANCHESTER ENCODING USING SOLS TECHNIQUE   FOR   DSRC   APPLICATIONS </dc:title>
  <dc:creator>Naroju Preethi</dc:creator>
  <cp:lastModifiedBy>Naroju Preethi</cp:lastModifiedBy>
  <cp:revision>18</cp:revision>
  <dcterms:created xsi:type="dcterms:W3CDTF">2021-04-30T15:34:37Z</dcterms:created>
  <dcterms:modified xsi:type="dcterms:W3CDTF">2021-05-01T06:48:21Z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